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null)" ContentType="image/x-emf"/>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304" r:id="rId2"/>
    <p:sldId id="340" r:id="rId3"/>
    <p:sldId id="257" r:id="rId4"/>
    <p:sldId id="261" r:id="rId5"/>
    <p:sldId id="262" r:id="rId6"/>
    <p:sldId id="264" r:id="rId7"/>
    <p:sldId id="265" r:id="rId8"/>
    <p:sldId id="342" r:id="rId9"/>
    <p:sldId id="267" r:id="rId10"/>
    <p:sldId id="258" r:id="rId11"/>
    <p:sldId id="260" r:id="rId12"/>
    <p:sldId id="259" r:id="rId13"/>
    <p:sldId id="339" r:id="rId14"/>
    <p:sldId id="266" r:id="rId15"/>
    <p:sldId id="281" r:id="rId16"/>
    <p:sldId id="268" r:id="rId17"/>
    <p:sldId id="295" r:id="rId18"/>
    <p:sldId id="343" r:id="rId19"/>
    <p:sldId id="341" r:id="rId20"/>
    <p:sldId id="317" r:id="rId21"/>
    <p:sldId id="319" r:id="rId22"/>
    <p:sldId id="320" r:id="rId23"/>
    <p:sldId id="321" r:id="rId24"/>
    <p:sldId id="322" r:id="rId25"/>
    <p:sldId id="323" r:id="rId26"/>
    <p:sldId id="324" r:id="rId27"/>
    <p:sldId id="326" r:id="rId28"/>
    <p:sldId id="327" r:id="rId29"/>
    <p:sldId id="332" r:id="rId30"/>
    <p:sldId id="333" r:id="rId31"/>
    <p:sldId id="334" r:id="rId32"/>
    <p:sldId id="336" r:id="rId33"/>
    <p:sldId id="337" r:id="rId34"/>
    <p:sldId id="305" r:id="rId3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0001"/>
    <a:srgbClr val="8C3C23"/>
    <a:srgbClr val="00B0F0"/>
    <a:srgbClr val="009193"/>
    <a:srgbClr val="EEE8E7"/>
    <a:srgbClr val="DBCE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846"/>
  </p:normalViewPr>
  <p:slideViewPr>
    <p:cSldViewPr snapToGrid="0" snapToObjects="1">
      <p:cViewPr>
        <p:scale>
          <a:sx n="75" d="100"/>
          <a:sy n="75" d="100"/>
        </p:scale>
        <p:origin x="216" y="352"/>
      </p:cViewPr>
      <p:guideLst/>
    </p:cSldViewPr>
  </p:slideViewPr>
  <p:notesTextViewPr>
    <p:cViewPr>
      <p:scale>
        <a:sx n="1" d="1"/>
        <a:sy n="1" d="1"/>
      </p:scale>
      <p:origin x="0" y="0"/>
    </p:cViewPr>
  </p:notesTextViewPr>
  <p:notesViewPr>
    <p:cSldViewPr snapToGrid="0" snapToObjects="1">
      <p:cViewPr varScale="1">
        <p:scale>
          <a:sx n="83" d="100"/>
          <a:sy n="83" d="100"/>
        </p:scale>
        <p:origin x="3352"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769A93-9653-2349-B550-BAE1D7585E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CDED9329-9E75-8B42-92CF-4479FEB726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B42CCF-E804-2143-9BD1-7815E0C0A679}" type="datetimeFigureOut">
              <a:rPr lang="ru-RU" smtClean="0"/>
              <a:t>10.06.2018</a:t>
            </a:fld>
            <a:endParaRPr lang="ru-RU"/>
          </a:p>
        </p:txBody>
      </p:sp>
      <p:sp>
        <p:nvSpPr>
          <p:cNvPr id="4" name="Footer Placeholder 3">
            <a:extLst>
              <a:ext uri="{FF2B5EF4-FFF2-40B4-BE49-F238E27FC236}">
                <a16:creationId xmlns:a16="http://schemas.microsoft.com/office/drawing/2014/main" id="{FE07B154-8B75-8A48-9435-FBC1C90649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C49CB098-419C-D440-BF84-D979D77395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781A43-1EAA-1842-8B82-ED83B1D89ED6}" type="slidenum">
              <a:rPr lang="ru-RU" smtClean="0"/>
              <a:t>‹#›</a:t>
            </a:fld>
            <a:endParaRPr lang="ru-RU"/>
          </a:p>
        </p:txBody>
      </p:sp>
    </p:spTree>
    <p:extLst>
      <p:ext uri="{BB962C8B-B14F-4D97-AF65-F5344CB8AC3E}">
        <p14:creationId xmlns:p14="http://schemas.microsoft.com/office/powerpoint/2010/main" val="19986941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1F4EA-DE13-5A41-B658-4716669A0802}" type="datetimeFigureOut">
              <a:rPr lang="ru-RU" smtClean="0"/>
              <a:t>10.06.2018</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08A60-2B96-7543-9C1B-3FF63C72CCF9}" type="slidenum">
              <a:rPr lang="ru-RU" smtClean="0"/>
              <a:t>‹#›</a:t>
            </a:fld>
            <a:endParaRPr lang="ru-RU"/>
          </a:p>
        </p:txBody>
      </p:sp>
    </p:spTree>
    <p:extLst>
      <p:ext uri="{BB962C8B-B14F-4D97-AF65-F5344CB8AC3E}">
        <p14:creationId xmlns:p14="http://schemas.microsoft.com/office/powerpoint/2010/main" val="2774133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A2808A60-2B96-7543-9C1B-3FF63C72CCF9}" type="slidenum">
              <a:rPr lang="ru-RU" smtClean="0"/>
              <a:t>1</a:t>
            </a:fld>
            <a:endParaRPr lang="ru-RU"/>
          </a:p>
        </p:txBody>
      </p:sp>
    </p:spTree>
    <p:extLst>
      <p:ext uri="{BB962C8B-B14F-4D97-AF65-F5344CB8AC3E}">
        <p14:creationId xmlns:p14="http://schemas.microsoft.com/office/powerpoint/2010/main" val="22684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remind the construction of finite volume method in the case of anisotropic diffusion. (on picture) The pressure is considered to be defined at the centers of the cell, represented by blue dot and for finite volume method we have to determine the flux at the centers of the faces, represented by red dots. (first equation) The equation is considered in integral form and the </a:t>
            </a:r>
            <a:r>
              <a:rPr lang="en-US" dirty="0" err="1"/>
              <a:t>intergral</a:t>
            </a:r>
            <a:r>
              <a:rPr lang="en-US" dirty="0"/>
              <a:t> over volume of the cell is transformed into surface integral over faces of the cell. (second equation) The key ingredient in the method construction is the fact that in scalar product we can flip the tensor position from the gradient to the normal and after that manipulation in order to obtain the flux we have to determine the gradient of  pressure along co-normal vector.</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24</a:t>
            </a:fld>
            <a:endParaRPr lang="ru-RU"/>
          </a:p>
        </p:txBody>
      </p:sp>
    </p:spTree>
    <p:extLst>
      <p:ext uri="{BB962C8B-B14F-4D97-AF65-F5344CB8AC3E}">
        <p14:creationId xmlns:p14="http://schemas.microsoft.com/office/powerpoint/2010/main" val="1840999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determine the flux over the interface in heterogeneous media we consider the continuity of the fluxes and the pressure; and decomposition of co-</a:t>
            </a:r>
            <a:r>
              <a:rPr lang="en-US" dirty="0" err="1"/>
              <a:t>normals</a:t>
            </a:r>
            <a:r>
              <a:rPr lang="en-US" dirty="0"/>
              <a:t> into orthogonal part (lambda) and transversal part (gamma). All the quantities are colored with blue and red for left and right cells, respectively. The continuity first yields us the two-point flux approximation method and second it results in vector gamma, common for both cells, that enters into scalar product of the missing transversal part in approximation of two-point flux approximation method. So the account of this part is important to recover the consistency of the two point flux approximation method, but it is hard to approximate it without violating stability. How do we achieve this?</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25</a:t>
            </a:fld>
            <a:endParaRPr lang="ru-RU"/>
          </a:p>
        </p:txBody>
      </p:sp>
    </p:spTree>
    <p:extLst>
      <p:ext uri="{BB962C8B-B14F-4D97-AF65-F5344CB8AC3E}">
        <p14:creationId xmlns:p14="http://schemas.microsoft.com/office/powerpoint/2010/main" val="2567659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have some degrees of freedom or boundary conditions (pressures with sigma indices) that allow us to approximate the gradient of pressure along gamma vectors in each of the cells so that coefficients of alphas and betas is nonnegative. This results in two approximations of the flux in each of the cells. Then the final approximation for transversal part of the flux is given by convex combination of these two approximations. The key to stability of the method is the definition of mu.</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26</a:t>
            </a:fld>
            <a:endParaRPr lang="ru-RU"/>
          </a:p>
        </p:txBody>
      </p:sp>
    </p:spTree>
    <p:extLst>
      <p:ext uri="{BB962C8B-B14F-4D97-AF65-F5344CB8AC3E}">
        <p14:creationId xmlns:p14="http://schemas.microsoft.com/office/powerpoint/2010/main" val="2366164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possible choices of weights that result in desired properties for the scheme. From one side we can assemble nonlinear two-point scheme and obtain the positivity property since with Picard iterative method we obtain a monotone matrix that according to </a:t>
            </a:r>
            <a:r>
              <a:rPr lang="en-US" dirty="0" err="1"/>
              <a:t>Varga</a:t>
            </a:r>
            <a:r>
              <a:rPr lang="en-US" dirty="0"/>
              <a:t> (link in the bottom) is always positive. On the other side we can use van </a:t>
            </a:r>
            <a:r>
              <a:rPr lang="en-US" dirty="0" err="1"/>
              <a:t>Albada</a:t>
            </a:r>
            <a:r>
              <a:rPr lang="en-US" dirty="0"/>
              <a:t> limited averages to obtain a nonlinear multipoint scheme that produces an M-matrix and again according to </a:t>
            </a:r>
            <a:r>
              <a:rPr lang="en-US" dirty="0" err="1"/>
              <a:t>Varga</a:t>
            </a:r>
            <a:r>
              <a:rPr lang="en-US" dirty="0"/>
              <a:t> a highly desirable discrete maximum principle.</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27</a:t>
            </a:fld>
            <a:endParaRPr lang="ru-RU"/>
          </a:p>
        </p:txBody>
      </p:sp>
    </p:spTree>
    <p:extLst>
      <p:ext uri="{BB962C8B-B14F-4D97-AF65-F5344CB8AC3E}">
        <p14:creationId xmlns:p14="http://schemas.microsoft.com/office/powerpoint/2010/main" val="344500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TPFA scheme has a number of good properties, but the loss of approximation on non-K-orthogonal grids is very disturbing especially due to ubiquity of unstructured grids. It is impossible to construct K-orthogonal grids in any situation, which requires development of schemes working on general meshes. Although the discrete maximum principle is highly desirable, the derivative of the flux is not Lipschitz-continuous, the fact that deteriorates convergence rate of Newton method down to none. In previous works we demonstrated various techniques to improve on the problem, the usage of the good scheme is still a big compromise for efficiency. The search may happen in two directions – to construct Lipschitz-continuous flux (we did it and run into inflection point problems) and to consider nonlinear multigrid methods.</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28</a:t>
            </a:fld>
            <a:endParaRPr lang="ru-RU"/>
          </a:p>
        </p:txBody>
      </p:sp>
    </p:spTree>
    <p:extLst>
      <p:ext uri="{BB962C8B-B14F-4D97-AF65-F5344CB8AC3E}">
        <p14:creationId xmlns:p14="http://schemas.microsoft.com/office/powerpoint/2010/main" val="583581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first note that at present we do not consider incompressible and rigid-tropic materials (in this case C is singular matrix and cannot be inverted, in case someone asks we can consider such materials by introducing structural pressure but this is another level of complexity). As in the case of the diffusion problem the main question for the finite volume method is how to define the flux on the interface (blue square) given that we have cell-centered displacements (red circle). (first equation) In order to obtain the flux expression we first invert the tensor. One may see that in case of linear elasticity equation it is not as easy to split the gradient of displacement and co-normal tensor, since we have a symmetric gradient and from the first sight it is unclear how do we put together the tensor with the normal as we did with anisotropic diffusion. (second equation) The next step is to transform the expression for the flux F to the Voight notation. and in Voight notation the matrix N, corresponding to normal and symmetric matrix E, corresponding to tensor indeed appear together. The epsilon vector is the vector corresponding to strain tensor in Voight notation. (third equation) The N matrix has this form, the expression is not something that is easy to find in a book on mechanics.</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29</a:t>
            </a:fld>
            <a:endParaRPr lang="ru-RU"/>
          </a:p>
        </p:txBody>
      </p:sp>
    </p:spTree>
    <p:extLst>
      <p:ext uri="{BB962C8B-B14F-4D97-AF65-F5344CB8AC3E}">
        <p14:creationId xmlns:p14="http://schemas.microsoft.com/office/powerpoint/2010/main" val="1381704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expression provided by the Voight notation allows us to obtain 9 co-normal vectors, similar to those that we have seen in diffusion. Let us call the 3 by 9 M matrix here as the co-normal tensor. In the following we will introduce the two-point flux expression, the transversal correction to the flux. The form also allows one to introduce MPFA-O scheme for elasticity without utilizing weak symmetry as Jan Martin </a:t>
            </a:r>
            <a:r>
              <a:rPr lang="en-US" dirty="0" err="1"/>
              <a:t>Nordbotten</a:t>
            </a:r>
            <a:r>
              <a:rPr lang="en-US" dirty="0"/>
              <a:t> did.</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30</a:t>
            </a:fld>
            <a:endParaRPr lang="ru-RU"/>
          </a:p>
        </p:txBody>
      </p:sp>
    </p:spTree>
    <p:extLst>
      <p:ext uri="{BB962C8B-B14F-4D97-AF65-F5344CB8AC3E}">
        <p14:creationId xmlns:p14="http://schemas.microsoft.com/office/powerpoint/2010/main" val="2873085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design pattern of the anisotropic diffusion scheme we can derive the two point flux approximation scheme for elasticity problem (first equation) and the missing transversal part of the flux (second equation). Note that here T is the projection of </a:t>
            </a:r>
            <a:r>
              <a:rPr lang="en-US" dirty="0" err="1"/>
              <a:t>tensorial</a:t>
            </a:r>
            <a:r>
              <a:rPr lang="en-US" dirty="0"/>
              <a:t> co-normal onto normal which corresponds to lambda in the case of anisotropic diffusion equation and as we’ve got the harmonic average for lambda’s in the same fashion we get </a:t>
            </a:r>
            <a:r>
              <a:rPr lang="en-US" dirty="0" err="1"/>
              <a:t>tensorial</a:t>
            </a:r>
            <a:r>
              <a:rPr lang="en-US" dirty="0"/>
              <a:t> harmonic averaging for T’s. We haven’t yet tried to create a nonlinear scheme because it is not yet completely clear what property do we want to satisfy by nonlinear method. But the results that would follow suggest certain path.</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31</a:t>
            </a:fld>
            <a:endParaRPr lang="ru-RU"/>
          </a:p>
        </p:txBody>
      </p:sp>
    </p:spTree>
    <p:extLst>
      <p:ext uri="{BB962C8B-B14F-4D97-AF65-F5344CB8AC3E}">
        <p14:creationId xmlns:p14="http://schemas.microsoft.com/office/powerpoint/2010/main" val="1453635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the definition of the flux. Let us extract the part of the gradient of pressure and the divergence of velocity. As we have noticed previously in </a:t>
            </a:r>
            <a:r>
              <a:rPr lang="en-US" dirty="0" err="1"/>
              <a:t>poromechanics</a:t>
            </a:r>
            <a:r>
              <a:rPr lang="en-US" dirty="0"/>
              <a:t> problem, this part of the flux has a matrix multiplier with exactly one negative eigenvalue and one positive eigenvalue. With </a:t>
            </a:r>
            <a:r>
              <a:rPr lang="en-US" dirty="0" err="1"/>
              <a:t>eigen</a:t>
            </a:r>
            <a:r>
              <a:rPr lang="en-US" dirty="0"/>
              <a:t>-decomposition we can split this matrix into two matrices with positive eigenvalue and negative eigenvalue. An accurate approximation (recall the advection problem) of the velocity and pressure leads to a block-structured matrix with positive-definite block on the diagonal and negative-definite blocks off-diagonal. From the numerous tests we see that the physical solution is recovered with the new approach. Although there is no such theory for matrices of this structure in the literature, as there is in </a:t>
            </a:r>
            <a:r>
              <a:rPr lang="en-US" dirty="0" err="1"/>
              <a:t>Varga’s</a:t>
            </a:r>
            <a:r>
              <a:rPr lang="en-US" dirty="0"/>
              <a:t> book for M-matrices, this block-M-matrix structure is something that we should look for when constructing nonlinear methods for elasticity and </a:t>
            </a:r>
            <a:r>
              <a:rPr lang="en-US" dirty="0" err="1"/>
              <a:t>poromechanics</a:t>
            </a:r>
            <a:r>
              <a:rPr lang="en-US" dirty="0"/>
              <a:t>.</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32</a:t>
            </a:fld>
            <a:endParaRPr lang="ru-RU"/>
          </a:p>
        </p:txBody>
      </p:sp>
    </p:spTree>
    <p:extLst>
      <p:ext uri="{BB962C8B-B14F-4D97-AF65-F5344CB8AC3E}">
        <p14:creationId xmlns:p14="http://schemas.microsoft.com/office/powerpoint/2010/main" val="4034342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demonstrate the recovery of the physical pressure with a simple problem of </a:t>
            </a:r>
            <a:r>
              <a:rPr lang="en-US" dirty="0" err="1"/>
              <a:t>Poiseuille</a:t>
            </a:r>
            <a:r>
              <a:rPr lang="en-US" dirty="0"/>
              <a:t> flow in a pipe. As we can see to the right the unphysical checkerboard pattern in the flow direction is present with naïve approximation method. The picture to the left demonstrates that the pressure is smooth with the new method. On analytical problems the method demonstrates the second order of accuracy.</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33</a:t>
            </a:fld>
            <a:endParaRPr lang="ru-RU"/>
          </a:p>
        </p:txBody>
      </p:sp>
    </p:spTree>
    <p:extLst>
      <p:ext uri="{BB962C8B-B14F-4D97-AF65-F5344CB8AC3E}">
        <p14:creationId xmlns:p14="http://schemas.microsoft.com/office/powerpoint/2010/main" val="3079817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talk is focused on </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3</a:t>
            </a:fld>
            <a:endParaRPr lang="ru-RU"/>
          </a:p>
        </p:txBody>
      </p:sp>
    </p:spTree>
    <p:extLst>
      <p:ext uri="{BB962C8B-B14F-4D97-AF65-F5344CB8AC3E}">
        <p14:creationId xmlns:p14="http://schemas.microsoft.com/office/powerpoint/2010/main" val="1831555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34</a:t>
            </a:fld>
            <a:endParaRPr lang="ru-RU"/>
          </a:p>
        </p:txBody>
      </p:sp>
    </p:spTree>
    <p:extLst>
      <p:ext uri="{BB962C8B-B14F-4D97-AF65-F5344CB8AC3E}">
        <p14:creationId xmlns:p14="http://schemas.microsoft.com/office/powerpoint/2010/main" val="4206726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4</a:t>
            </a:fld>
            <a:endParaRPr lang="ru-RU"/>
          </a:p>
        </p:txBody>
      </p:sp>
    </p:spTree>
    <p:extLst>
      <p:ext uri="{BB962C8B-B14F-4D97-AF65-F5344CB8AC3E}">
        <p14:creationId xmlns:p14="http://schemas.microsoft.com/office/powerpoint/2010/main" val="1400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Oftenly</a:t>
            </a:r>
            <a:r>
              <a:rPr lang="en-US" dirty="0"/>
              <a:t> when one works with physics applications one has to consider variations. Variations are need for example to obtain Jacobian and solve a nonlinear problem with Newton method. Usually it’s very time-consuming to follow transformations for variations in complex nonlinear expressions. Automatic differentiation is a known technique to address this issue. Say variable x depends on unknowns </a:t>
            </a:r>
            <a:r>
              <a:rPr lang="en-US" dirty="0" err="1"/>
              <a:t>a,b,c</a:t>
            </a:r>
            <a:r>
              <a:rPr lang="en-US" dirty="0"/>
              <a:t> and variable y on </a:t>
            </a:r>
            <a:r>
              <a:rPr lang="en-US" dirty="0" err="1"/>
              <a:t>b,c,d</a:t>
            </a:r>
            <a:r>
              <a:rPr lang="en-US" dirty="0"/>
              <a:t> then the variation of multiplying x and y is obtained automatically.</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6</a:t>
            </a:fld>
            <a:endParaRPr lang="ru-RU"/>
          </a:p>
        </p:txBody>
      </p:sp>
    </p:spTree>
    <p:extLst>
      <p:ext uri="{BB962C8B-B14F-4D97-AF65-F5344CB8AC3E}">
        <p14:creationId xmlns:p14="http://schemas.microsoft.com/office/powerpoint/2010/main" val="3333022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and top pictures – own simulator, other two – AD-GPRS</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14</a:t>
            </a:fld>
            <a:endParaRPr lang="ru-RU"/>
          </a:p>
        </p:txBody>
      </p:sp>
    </p:spTree>
    <p:extLst>
      <p:ext uri="{BB962C8B-B14F-4D97-AF65-F5344CB8AC3E}">
        <p14:creationId xmlns:p14="http://schemas.microsoft.com/office/powerpoint/2010/main" val="3819510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Darcy law lays in the core of the typical reservoir simulator. To demonstrate the issues, we consider the </a:t>
            </a:r>
            <a:r>
              <a:rPr lang="en-US" dirty="0" err="1"/>
              <a:t>darcy</a:t>
            </a:r>
            <a:r>
              <a:rPr lang="en-US" dirty="0"/>
              <a:t> law with unit mobility that results in anisotropic diffusion problem. The problem considered is the problem with small permeability ratio and the tensor is slightly rotated, on the lower left corner there is an injection well on the upper right corner – a producer well. The grid is Cartesian, which is not K-orthogonal for this case. On the left we see the highly incorrect result with the two-point flux approximation method and on the right the accurate result with the second order accurate result obtained with MPFA-O method. The results is horrifying and while we may expect large inaccuracies from estimation of permeability, the </a:t>
            </a:r>
            <a:r>
              <a:rPr lang="en-US" dirty="0" err="1"/>
              <a:t>numerics</a:t>
            </a:r>
            <a:r>
              <a:rPr lang="en-US" dirty="0"/>
              <a:t> are supposed to be correct.</a:t>
            </a:r>
            <a:endParaRPr lang="ru-RU" dirty="0"/>
          </a:p>
          <a:p>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20</a:t>
            </a:fld>
            <a:endParaRPr lang="ru-RU"/>
          </a:p>
        </p:txBody>
      </p:sp>
    </p:spTree>
    <p:extLst>
      <p:ext uri="{BB962C8B-B14F-4D97-AF65-F5344CB8AC3E}">
        <p14:creationId xmlns:p14="http://schemas.microsoft.com/office/powerpoint/2010/main" val="43086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MPFA-O scheme very well reproduces the solution on regular Cartesian grid, the result on randomly skewed grid is not as good and demonstrates unphysical violation of the discrete maximum principle. Such a behavior may have a huge negative effect on resulting rates of oil recovery. This fact welcomes a more robust alternative.</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21</a:t>
            </a:fld>
            <a:endParaRPr lang="ru-RU"/>
          </a:p>
        </p:txBody>
      </p:sp>
    </p:spTree>
    <p:extLst>
      <p:ext uri="{BB962C8B-B14F-4D97-AF65-F5344CB8AC3E}">
        <p14:creationId xmlns:p14="http://schemas.microsoft.com/office/powerpoint/2010/main" val="968088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an alternative is the nonlinear scheme. The accurate smooth result with nonlinear scheme is to the right, the previous unstable result with MPFA-O scheme is to the left. To achieve this we introduced dependence on the solution to the flux estimation and although the problem in question is linear the resulting approach is nonlinear. Why would we do this?</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22</a:t>
            </a:fld>
            <a:endParaRPr lang="ru-RU"/>
          </a:p>
        </p:txBody>
      </p:sp>
    </p:spTree>
    <p:extLst>
      <p:ext uri="{BB962C8B-B14F-4D97-AF65-F5344CB8AC3E}">
        <p14:creationId xmlns:p14="http://schemas.microsoft.com/office/powerpoint/2010/main" val="2596823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noticed early that there is a problem with the combination of desired properties of the scheme. To achieve the discrete maximum principle, we have to either relax on small stencil (as far as I know this results in complete dependence, i.e. dense linear systems), </a:t>
            </a:r>
            <a:r>
              <a:rPr lang="en-US" dirty="0" err="1"/>
              <a:t>conservativity</a:t>
            </a:r>
            <a:r>
              <a:rPr lang="en-US" dirty="0"/>
              <a:t> which is highly undesirable, or accuracy, which is used with two-point flux approximation method.</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23</a:t>
            </a:fld>
            <a:endParaRPr lang="ru-RU"/>
          </a:p>
        </p:txBody>
      </p:sp>
    </p:spTree>
    <p:extLst>
      <p:ext uri="{BB962C8B-B14F-4D97-AF65-F5344CB8AC3E}">
        <p14:creationId xmlns:p14="http://schemas.microsoft.com/office/powerpoint/2010/main" val="205043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B777-AD89-2148-858C-89661295A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F7CC689-A2BE-BC43-86F5-2EEFAA783434}"/>
              </a:ext>
            </a:extLst>
          </p:cNvPr>
          <p:cNvSpPr>
            <a:spLocks noGrp="1"/>
          </p:cNvSpPr>
          <p:nvPr>
            <p:ph type="subTitle" idx="1"/>
          </p:nvPr>
        </p:nvSpPr>
        <p:spPr>
          <a:xfrm>
            <a:off x="1524000" y="3602038"/>
            <a:ext cx="9144000" cy="1655762"/>
          </a:xfrm>
        </p:spPr>
        <p:txBody>
          <a:bodyPr/>
          <a:lstStyle>
            <a:lvl1pPr marL="0" indent="0" algn="ctr">
              <a:buNone/>
              <a:defRPr sz="2400">
                <a:solidFill>
                  <a:srgbClr val="00206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1BD9E8DF-B00C-C548-B6D7-C52BBB6ECBB9}"/>
              </a:ext>
            </a:extLst>
          </p:cNvPr>
          <p:cNvSpPr>
            <a:spLocks noGrp="1"/>
          </p:cNvSpPr>
          <p:nvPr>
            <p:ph type="dt" sz="half" idx="10"/>
          </p:nvPr>
        </p:nvSpPr>
        <p:spPr/>
        <p:txBody>
          <a:bodyPr/>
          <a:lstStyle>
            <a:lvl1pPr>
              <a:defRPr>
                <a:solidFill>
                  <a:srgbClr val="002060"/>
                </a:solidFill>
              </a:defRPr>
            </a:lvl1pPr>
          </a:lstStyle>
          <a:p>
            <a:r>
              <a:rPr lang="ru-RU"/>
              <a:t>12th June 2018</a:t>
            </a:r>
            <a:endParaRPr lang="ru-RU" dirty="0"/>
          </a:p>
        </p:txBody>
      </p:sp>
      <p:sp>
        <p:nvSpPr>
          <p:cNvPr id="5" name="Footer Placeholder 4">
            <a:extLst>
              <a:ext uri="{FF2B5EF4-FFF2-40B4-BE49-F238E27FC236}">
                <a16:creationId xmlns:a16="http://schemas.microsoft.com/office/drawing/2014/main" id="{50922B72-CB03-F34E-9345-8BBF66727B00}"/>
              </a:ext>
            </a:extLst>
          </p:cNvPr>
          <p:cNvSpPr>
            <a:spLocks noGrp="1"/>
          </p:cNvSpPr>
          <p:nvPr>
            <p:ph type="ftr" sz="quarter" idx="11"/>
          </p:nvPr>
        </p:nvSpPr>
        <p:spPr/>
        <p:txBody>
          <a:bodyPr/>
          <a:lstStyle>
            <a:lvl1pPr>
              <a:defRPr>
                <a:solidFill>
                  <a:srgbClr val="002060"/>
                </a:solidFill>
              </a:defRPr>
            </a:lvl1pPr>
          </a:lstStyle>
          <a:p>
            <a:r>
              <a:rPr lang="en-US"/>
              <a:t>ECCM-ECFD18</a:t>
            </a:r>
            <a:endParaRPr lang="ru-RU" dirty="0"/>
          </a:p>
        </p:txBody>
      </p:sp>
      <p:sp>
        <p:nvSpPr>
          <p:cNvPr id="6" name="Slide Number Placeholder 5">
            <a:extLst>
              <a:ext uri="{FF2B5EF4-FFF2-40B4-BE49-F238E27FC236}">
                <a16:creationId xmlns:a16="http://schemas.microsoft.com/office/drawing/2014/main" id="{119D07D4-64D5-934F-BBB1-F3AA65B3A6B2}"/>
              </a:ext>
            </a:extLst>
          </p:cNvPr>
          <p:cNvSpPr>
            <a:spLocks noGrp="1"/>
          </p:cNvSpPr>
          <p:nvPr>
            <p:ph type="sldNum" sz="quarter" idx="12"/>
          </p:nvPr>
        </p:nvSpPr>
        <p:spPr/>
        <p:txBody>
          <a:bodyPr/>
          <a:lstStyle>
            <a:lvl1pPr>
              <a:defRPr>
                <a:solidFill>
                  <a:srgbClr val="002060"/>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1890085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17" descr="bg_title3">
            <a:extLst>
              <a:ext uri="{FF2B5EF4-FFF2-40B4-BE49-F238E27FC236}">
                <a16:creationId xmlns:a16="http://schemas.microsoft.com/office/drawing/2014/main" id="{D24C5E94-3A3F-BF44-8BA2-F04C571A0C9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9408" y="19484"/>
            <a:ext cx="10327574" cy="11875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9AE5004-8B4D-DB4B-8B9E-D264B5A824F3}"/>
              </a:ext>
            </a:extLst>
          </p:cNvPr>
          <p:cNvSpPr>
            <a:spLocks noGrp="1"/>
          </p:cNvSpPr>
          <p:nvPr>
            <p:ph type="title"/>
          </p:nvPr>
        </p:nvSpPr>
        <p:spPr/>
        <p:txBody>
          <a:bodyPr/>
          <a:lstStyle>
            <a:lvl1pPr>
              <a:defRPr>
                <a:solidFill>
                  <a:schemeClr val="accent6">
                    <a:lumMod val="50000"/>
                  </a:schemeClr>
                </a:solidFill>
              </a:defRPr>
            </a:lvl1pPr>
          </a:lstStyle>
          <a:p>
            <a:r>
              <a:rPr lang="en-US" dirty="0"/>
              <a:t>Click to edit Master title style</a:t>
            </a:r>
            <a:endParaRPr lang="ru-RU" dirty="0"/>
          </a:p>
        </p:txBody>
      </p:sp>
      <p:sp>
        <p:nvSpPr>
          <p:cNvPr id="3" name="Vertical Text Placeholder 2">
            <a:extLst>
              <a:ext uri="{FF2B5EF4-FFF2-40B4-BE49-F238E27FC236}">
                <a16:creationId xmlns:a16="http://schemas.microsoft.com/office/drawing/2014/main" id="{85878452-A3C1-2D4A-AAD3-03B23BDD493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25ADB03E-3C83-9440-925F-B2E7BF3F482E}"/>
              </a:ext>
            </a:extLst>
          </p:cNvPr>
          <p:cNvSpPr>
            <a:spLocks noGrp="1"/>
          </p:cNvSpPr>
          <p:nvPr>
            <p:ph type="dt" sz="half" idx="10"/>
          </p:nvPr>
        </p:nvSpPr>
        <p:spPr/>
        <p:txBody>
          <a:bodyPr/>
          <a:lstStyle>
            <a:lvl1pPr>
              <a:defRPr>
                <a:solidFill>
                  <a:srgbClr val="002060"/>
                </a:solidFill>
              </a:defRPr>
            </a:lvl1pPr>
          </a:lstStyle>
          <a:p>
            <a:r>
              <a:rPr lang="ru-RU"/>
              <a:t>12th June 2018</a:t>
            </a:r>
            <a:endParaRPr lang="ru-RU" dirty="0"/>
          </a:p>
        </p:txBody>
      </p:sp>
      <p:sp>
        <p:nvSpPr>
          <p:cNvPr id="5" name="Footer Placeholder 4">
            <a:extLst>
              <a:ext uri="{FF2B5EF4-FFF2-40B4-BE49-F238E27FC236}">
                <a16:creationId xmlns:a16="http://schemas.microsoft.com/office/drawing/2014/main" id="{D71CDCD0-6222-5041-AAE0-FDAE475D5EF8}"/>
              </a:ext>
            </a:extLst>
          </p:cNvPr>
          <p:cNvSpPr>
            <a:spLocks noGrp="1"/>
          </p:cNvSpPr>
          <p:nvPr>
            <p:ph type="ftr" sz="quarter" idx="11"/>
          </p:nvPr>
        </p:nvSpPr>
        <p:spPr/>
        <p:txBody>
          <a:bodyPr/>
          <a:lstStyle>
            <a:lvl1pPr>
              <a:defRPr>
                <a:solidFill>
                  <a:srgbClr val="002060"/>
                </a:solidFill>
              </a:defRPr>
            </a:lvl1pPr>
          </a:lstStyle>
          <a:p>
            <a:r>
              <a:rPr lang="en-US"/>
              <a:t>ECCM-ECFD18</a:t>
            </a:r>
            <a:endParaRPr lang="ru-RU" dirty="0"/>
          </a:p>
        </p:txBody>
      </p:sp>
      <p:sp>
        <p:nvSpPr>
          <p:cNvPr id="6" name="Slide Number Placeholder 5">
            <a:extLst>
              <a:ext uri="{FF2B5EF4-FFF2-40B4-BE49-F238E27FC236}">
                <a16:creationId xmlns:a16="http://schemas.microsoft.com/office/drawing/2014/main" id="{FFD17E1A-CAF2-D24D-8828-B5BAACACA07C}"/>
              </a:ext>
            </a:extLst>
          </p:cNvPr>
          <p:cNvSpPr>
            <a:spLocks noGrp="1"/>
          </p:cNvSpPr>
          <p:nvPr>
            <p:ph type="sldNum" sz="quarter" idx="12"/>
          </p:nvPr>
        </p:nvSpPr>
        <p:spPr/>
        <p:txBody>
          <a:bodyPr/>
          <a:lstStyle>
            <a:lvl1pPr>
              <a:defRPr>
                <a:solidFill>
                  <a:srgbClr val="002060"/>
                </a:solidFill>
              </a:defRPr>
            </a:lvl1pPr>
          </a:lstStyle>
          <a:p>
            <a:fld id="{46F21316-FEC6-F24D-BA95-63BCA72FB409}" type="slidenum">
              <a:rPr lang="ru-RU" smtClean="0"/>
              <a:pPr/>
              <a:t>‹#›</a:t>
            </a:fld>
            <a:endParaRPr lang="ru-RU" dirty="0"/>
          </a:p>
        </p:txBody>
      </p:sp>
    </p:spTree>
    <p:extLst>
      <p:ext uri="{BB962C8B-B14F-4D97-AF65-F5344CB8AC3E}">
        <p14:creationId xmlns:p14="http://schemas.microsoft.com/office/powerpoint/2010/main" val="1411032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55D9A1-73E9-AA47-B99A-D8821905245F}"/>
              </a:ext>
            </a:extLst>
          </p:cNvPr>
          <p:cNvSpPr>
            <a:spLocks noGrp="1"/>
          </p:cNvSpPr>
          <p:nvPr>
            <p:ph type="title" orient="vert"/>
          </p:nvPr>
        </p:nvSpPr>
        <p:spPr>
          <a:xfrm>
            <a:off x="8724900" y="365125"/>
            <a:ext cx="2628900" cy="5811838"/>
          </a:xfrm>
        </p:spPr>
        <p:txBody>
          <a:bodyPr vert="eaVert"/>
          <a:lstStyle>
            <a:lvl1pPr>
              <a:defRPr>
                <a:solidFill>
                  <a:srgbClr val="930001"/>
                </a:solidFill>
              </a:defRPr>
            </a:lvl1pPr>
          </a:lstStyle>
          <a:p>
            <a:r>
              <a:rPr lang="en-US" dirty="0"/>
              <a:t>Click to edit Master title style</a:t>
            </a:r>
            <a:endParaRPr lang="ru-RU" dirty="0"/>
          </a:p>
        </p:txBody>
      </p:sp>
      <p:sp>
        <p:nvSpPr>
          <p:cNvPr id="3" name="Vertical Text Placeholder 2">
            <a:extLst>
              <a:ext uri="{FF2B5EF4-FFF2-40B4-BE49-F238E27FC236}">
                <a16:creationId xmlns:a16="http://schemas.microsoft.com/office/drawing/2014/main" id="{B09AB661-A2E4-2841-8E4A-5A1BA6D22EC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D2A2CA-5BEC-C643-A9DB-8872A9038235}"/>
              </a:ext>
            </a:extLst>
          </p:cNvPr>
          <p:cNvSpPr>
            <a:spLocks noGrp="1"/>
          </p:cNvSpPr>
          <p:nvPr>
            <p:ph type="dt" sz="half" idx="10"/>
          </p:nvPr>
        </p:nvSpPr>
        <p:spPr/>
        <p:txBody>
          <a:bodyPr/>
          <a:lstStyle>
            <a:lvl1pPr>
              <a:defRPr>
                <a:solidFill>
                  <a:srgbClr val="002060"/>
                </a:solidFill>
              </a:defRPr>
            </a:lvl1pPr>
          </a:lstStyle>
          <a:p>
            <a:r>
              <a:rPr lang="ru-RU"/>
              <a:t>12th June 2018</a:t>
            </a:r>
            <a:endParaRPr lang="ru-RU" dirty="0"/>
          </a:p>
        </p:txBody>
      </p:sp>
      <p:sp>
        <p:nvSpPr>
          <p:cNvPr id="5" name="Footer Placeholder 4">
            <a:extLst>
              <a:ext uri="{FF2B5EF4-FFF2-40B4-BE49-F238E27FC236}">
                <a16:creationId xmlns:a16="http://schemas.microsoft.com/office/drawing/2014/main" id="{752EC6FE-B1E8-1549-80C8-8D8AD56156E3}"/>
              </a:ext>
            </a:extLst>
          </p:cNvPr>
          <p:cNvSpPr>
            <a:spLocks noGrp="1"/>
          </p:cNvSpPr>
          <p:nvPr>
            <p:ph type="ftr" sz="quarter" idx="11"/>
          </p:nvPr>
        </p:nvSpPr>
        <p:spPr/>
        <p:txBody>
          <a:bodyPr/>
          <a:lstStyle>
            <a:lvl1pPr>
              <a:defRPr>
                <a:solidFill>
                  <a:srgbClr val="002060"/>
                </a:solidFill>
              </a:defRPr>
            </a:lvl1pPr>
          </a:lstStyle>
          <a:p>
            <a:r>
              <a:rPr lang="en-US"/>
              <a:t>ECCM-ECFD18</a:t>
            </a:r>
            <a:endParaRPr lang="ru-RU" dirty="0"/>
          </a:p>
        </p:txBody>
      </p:sp>
      <p:sp>
        <p:nvSpPr>
          <p:cNvPr id="6" name="Slide Number Placeholder 5">
            <a:extLst>
              <a:ext uri="{FF2B5EF4-FFF2-40B4-BE49-F238E27FC236}">
                <a16:creationId xmlns:a16="http://schemas.microsoft.com/office/drawing/2014/main" id="{ABB137DE-F07B-4642-AEE2-28F69DB1018C}"/>
              </a:ext>
            </a:extLst>
          </p:cNvPr>
          <p:cNvSpPr>
            <a:spLocks noGrp="1"/>
          </p:cNvSpPr>
          <p:nvPr>
            <p:ph type="sldNum" sz="quarter" idx="12"/>
          </p:nvPr>
        </p:nvSpPr>
        <p:spPr/>
        <p:txBody>
          <a:bodyPr/>
          <a:lstStyle>
            <a:lvl1pPr>
              <a:defRPr>
                <a:solidFill>
                  <a:srgbClr val="002060"/>
                </a:solidFill>
              </a:defRPr>
            </a:lvl1pPr>
          </a:lstStyle>
          <a:p>
            <a:fld id="{46F21316-FEC6-F24D-BA95-63BCA72FB409}" type="slidenum">
              <a:rPr lang="ru-RU" smtClean="0"/>
              <a:pPr/>
              <a:t>‹#›</a:t>
            </a:fld>
            <a:endParaRPr lang="ru-RU" dirty="0"/>
          </a:p>
        </p:txBody>
      </p:sp>
    </p:spTree>
    <p:extLst>
      <p:ext uri="{BB962C8B-B14F-4D97-AF65-F5344CB8AC3E}">
        <p14:creationId xmlns:p14="http://schemas.microsoft.com/office/powerpoint/2010/main" val="2323256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397167"/>
            <a:ext cx="10972800" cy="824631"/>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609600" y="3221798"/>
            <a:ext cx="10972800" cy="615863"/>
          </a:xfrm>
          <a:prstGeom prst="rect">
            <a:avLst/>
          </a:prstGeom>
        </p:spPr>
        <p:txBody>
          <a:bodyPr>
            <a:noAutofit/>
          </a:bodyPr>
          <a:lstStyle>
            <a:lvl1pPr marL="0" indent="0" algn="ctr">
              <a:buNone/>
              <a:defRPr sz="2000" cap="small" spc="30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Rectangle 8">
            <a:extLst>
              <a:ext uri="{FF2B5EF4-FFF2-40B4-BE49-F238E27FC236}">
                <a16:creationId xmlns:a16="http://schemas.microsoft.com/office/drawing/2014/main" id="{C439C76E-C214-7A43-8DC7-A6370C273850}"/>
              </a:ext>
            </a:extLst>
          </p:cNvPr>
          <p:cNvSpPr/>
          <p:nvPr userDrawn="1"/>
        </p:nvSpPr>
        <p:spPr>
          <a:xfrm>
            <a:off x="609600" y="6293922"/>
            <a:ext cx="11582400" cy="569325"/>
          </a:xfrm>
          <a:prstGeom prst="rect">
            <a:avLst/>
          </a:prstGeom>
          <a:solidFill>
            <a:srgbClr val="00B0F0">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spTree>
    <p:extLst>
      <p:ext uri="{BB962C8B-B14F-4D97-AF65-F5344CB8AC3E}">
        <p14:creationId xmlns:p14="http://schemas.microsoft.com/office/powerpoint/2010/main" val="2230815498"/>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2" name="Title 1"/>
          <p:cNvSpPr>
            <a:spLocks noGrp="1"/>
          </p:cNvSpPr>
          <p:nvPr>
            <p:ph type="title"/>
          </p:nvPr>
        </p:nvSpPr>
        <p:spPr>
          <a:xfrm>
            <a:off x="2137838" y="2051687"/>
            <a:ext cx="3939116" cy="1234440"/>
          </a:xfrm>
          <a:prstGeom prst="rect">
            <a:avLst/>
          </a:prstGeom>
        </p:spPr>
        <p:txBody>
          <a:bodyPr/>
          <a:lstStyle>
            <a:lvl1pPr algn="r">
              <a:defRPr sz="2000" b="1">
                <a:solidFill>
                  <a:schemeClr val="tx1"/>
                </a:solidFill>
              </a:defRPr>
            </a:lvl1pPr>
          </a:lstStyle>
          <a:p>
            <a:r>
              <a:rPr lang="en-US" dirty="0"/>
              <a:t>Click to edit Master title style</a:t>
            </a:r>
          </a:p>
        </p:txBody>
      </p:sp>
      <p:sp>
        <p:nvSpPr>
          <p:cNvPr id="13" name="Text Placeholder 3"/>
          <p:cNvSpPr>
            <a:spLocks noGrp="1"/>
          </p:cNvSpPr>
          <p:nvPr>
            <p:ph type="body" sz="half" idx="2"/>
          </p:nvPr>
        </p:nvSpPr>
        <p:spPr>
          <a:xfrm>
            <a:off x="2137838" y="3429000"/>
            <a:ext cx="3939116" cy="1243967"/>
          </a:xfrm>
          <a:prstGeom prst="rect">
            <a:avLst/>
          </a:prstGeom>
        </p:spPr>
        <p:txBody>
          <a:bodyPr/>
          <a:lstStyle>
            <a:lvl1pPr marL="0" indent="0" algn="r">
              <a:buNone/>
              <a:defRPr sz="1200" cap="all" spc="300">
                <a:solidFill>
                  <a:srgbClr val="00206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2"/>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rtlCol="0"/>
          <a:lstStyle>
            <a:lvl1pPr>
              <a:buNone/>
              <a:defRPr sz="1200"/>
            </a:lvl1pPr>
          </a:lstStyle>
          <a:p>
            <a:pPr lvl="0"/>
            <a:r>
              <a:rPr lang="en-US" noProof="0" dirty="0"/>
              <a:t>Drag picture to placeholder or click icon to add</a:t>
            </a:r>
          </a:p>
        </p:txBody>
      </p:sp>
      <p:sp>
        <p:nvSpPr>
          <p:cNvPr id="10" name="Rectangle 9">
            <a:extLst>
              <a:ext uri="{FF2B5EF4-FFF2-40B4-BE49-F238E27FC236}">
                <a16:creationId xmlns:a16="http://schemas.microsoft.com/office/drawing/2014/main" id="{4D5BDF5B-778C-F34A-8522-F09CE973514D}"/>
              </a:ext>
            </a:extLst>
          </p:cNvPr>
          <p:cNvSpPr/>
          <p:nvPr userDrawn="1"/>
        </p:nvSpPr>
        <p:spPr>
          <a:xfrm>
            <a:off x="609600" y="6293922"/>
            <a:ext cx="11582400" cy="569325"/>
          </a:xfrm>
          <a:prstGeom prst="rect">
            <a:avLst/>
          </a:prstGeom>
          <a:solidFill>
            <a:srgbClr val="00B0F0">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spTree>
    <p:extLst>
      <p:ext uri="{BB962C8B-B14F-4D97-AF65-F5344CB8AC3E}">
        <p14:creationId xmlns:p14="http://schemas.microsoft.com/office/powerpoint/2010/main" val="2862727208"/>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17" descr="bg_title3">
            <a:extLst>
              <a:ext uri="{FF2B5EF4-FFF2-40B4-BE49-F238E27FC236}">
                <a16:creationId xmlns:a16="http://schemas.microsoft.com/office/drawing/2014/main" id="{CBC6DBD2-188C-0447-B9A8-14CE4661C7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9408" y="19484"/>
            <a:ext cx="10327574" cy="11875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F4C5DA-402C-EE46-9D9C-E3DA3A24B881}"/>
              </a:ext>
            </a:extLst>
          </p:cNvPr>
          <p:cNvSpPr>
            <a:spLocks noGrp="1"/>
          </p:cNvSpPr>
          <p:nvPr>
            <p:ph type="title"/>
          </p:nvPr>
        </p:nvSpPr>
        <p:spPr>
          <a:xfrm>
            <a:off x="2731327" y="127622"/>
            <a:ext cx="9049987" cy="834282"/>
          </a:xfrm>
        </p:spPr>
        <p:txBody>
          <a:bodyPr/>
          <a:lstStyle>
            <a:lvl1pPr>
              <a:defRPr>
                <a:solidFill>
                  <a:schemeClr val="accent6">
                    <a:lumMod val="50000"/>
                  </a:schemeClr>
                </a:solidFill>
                <a:latin typeface="Arial" panose="020B0604020202020204" pitchFamily="34" charset="0"/>
                <a:cs typeface="Arial" panose="020B0604020202020204" pitchFamily="34" charset="0"/>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216D4A8B-3A6E-0546-92F7-58C2B5345549}"/>
              </a:ext>
            </a:extLst>
          </p:cNvPr>
          <p:cNvSpPr>
            <a:spLocks noGrp="1"/>
          </p:cNvSpPr>
          <p:nvPr>
            <p:ph idx="1"/>
          </p:nvPr>
        </p:nvSpPr>
        <p:spPr>
          <a:xfrm>
            <a:off x="838200" y="1825625"/>
            <a:ext cx="10515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E81E3A56-D3C0-C542-9A70-EF484B1A3008}"/>
              </a:ext>
            </a:extLst>
          </p:cNvPr>
          <p:cNvSpPr>
            <a:spLocks noGrp="1"/>
          </p:cNvSpPr>
          <p:nvPr>
            <p:ph type="dt" sz="half" idx="10"/>
          </p:nvPr>
        </p:nvSpPr>
        <p:spPr/>
        <p:txBody>
          <a:bodyPr/>
          <a:lstStyle>
            <a:lvl1pPr>
              <a:defRPr>
                <a:solidFill>
                  <a:srgbClr val="002060"/>
                </a:solidFill>
              </a:defRPr>
            </a:lvl1pPr>
          </a:lstStyle>
          <a:p>
            <a:r>
              <a:rPr lang="ru-RU"/>
              <a:t>12th June 2018</a:t>
            </a:r>
            <a:endParaRPr lang="ru-RU" dirty="0"/>
          </a:p>
        </p:txBody>
      </p:sp>
      <p:sp>
        <p:nvSpPr>
          <p:cNvPr id="5" name="Footer Placeholder 4">
            <a:extLst>
              <a:ext uri="{FF2B5EF4-FFF2-40B4-BE49-F238E27FC236}">
                <a16:creationId xmlns:a16="http://schemas.microsoft.com/office/drawing/2014/main" id="{A0F504F2-ADAE-314E-B958-D4D1B08C79B9}"/>
              </a:ext>
            </a:extLst>
          </p:cNvPr>
          <p:cNvSpPr>
            <a:spLocks noGrp="1"/>
          </p:cNvSpPr>
          <p:nvPr>
            <p:ph type="ftr" sz="quarter" idx="11"/>
          </p:nvPr>
        </p:nvSpPr>
        <p:spPr/>
        <p:txBody>
          <a:bodyPr/>
          <a:lstStyle>
            <a:lvl1pPr>
              <a:defRPr>
                <a:solidFill>
                  <a:srgbClr val="002060"/>
                </a:solidFill>
              </a:defRPr>
            </a:lvl1pPr>
          </a:lstStyle>
          <a:p>
            <a:r>
              <a:rPr lang="en-US"/>
              <a:t>ECCM-ECFD18</a:t>
            </a:r>
            <a:endParaRPr lang="ru-RU" dirty="0"/>
          </a:p>
        </p:txBody>
      </p:sp>
      <p:sp>
        <p:nvSpPr>
          <p:cNvPr id="6" name="Slide Number Placeholder 5">
            <a:extLst>
              <a:ext uri="{FF2B5EF4-FFF2-40B4-BE49-F238E27FC236}">
                <a16:creationId xmlns:a16="http://schemas.microsoft.com/office/drawing/2014/main" id="{106FE198-4768-D848-9786-82195E53B023}"/>
              </a:ext>
            </a:extLst>
          </p:cNvPr>
          <p:cNvSpPr>
            <a:spLocks noGrp="1"/>
          </p:cNvSpPr>
          <p:nvPr>
            <p:ph type="sldNum" sz="quarter" idx="12"/>
          </p:nvPr>
        </p:nvSpPr>
        <p:spPr/>
        <p:txBody>
          <a:bodyPr/>
          <a:lstStyle>
            <a:lvl1pPr>
              <a:defRPr>
                <a:solidFill>
                  <a:srgbClr val="002060"/>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2927059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DF54-31AA-DB4A-8B57-49826B097C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BC530E85-2DBA-ED45-AAB1-D88FD4998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11992027-2C36-EF4D-91AE-3C9DD60460F1}"/>
              </a:ext>
            </a:extLst>
          </p:cNvPr>
          <p:cNvSpPr>
            <a:spLocks noGrp="1"/>
          </p:cNvSpPr>
          <p:nvPr>
            <p:ph type="dt" sz="half" idx="10"/>
          </p:nvPr>
        </p:nvSpPr>
        <p:spPr/>
        <p:txBody>
          <a:bodyPr/>
          <a:lstStyle>
            <a:lvl1pPr>
              <a:defRPr>
                <a:solidFill>
                  <a:srgbClr val="002060"/>
                </a:solidFill>
              </a:defRPr>
            </a:lvl1pPr>
          </a:lstStyle>
          <a:p>
            <a:r>
              <a:rPr lang="ru-RU"/>
              <a:t>12th June 2018</a:t>
            </a:r>
            <a:endParaRPr lang="ru-RU" dirty="0"/>
          </a:p>
        </p:txBody>
      </p:sp>
      <p:sp>
        <p:nvSpPr>
          <p:cNvPr id="5" name="Footer Placeholder 4">
            <a:extLst>
              <a:ext uri="{FF2B5EF4-FFF2-40B4-BE49-F238E27FC236}">
                <a16:creationId xmlns:a16="http://schemas.microsoft.com/office/drawing/2014/main" id="{42ADC78C-9E4A-B244-8D55-A0F8A4DAEA3D}"/>
              </a:ext>
            </a:extLst>
          </p:cNvPr>
          <p:cNvSpPr>
            <a:spLocks noGrp="1"/>
          </p:cNvSpPr>
          <p:nvPr>
            <p:ph type="ftr" sz="quarter" idx="11"/>
          </p:nvPr>
        </p:nvSpPr>
        <p:spPr/>
        <p:txBody>
          <a:bodyPr/>
          <a:lstStyle>
            <a:lvl1pPr>
              <a:defRPr>
                <a:solidFill>
                  <a:srgbClr val="002060"/>
                </a:solidFill>
              </a:defRPr>
            </a:lvl1pPr>
          </a:lstStyle>
          <a:p>
            <a:r>
              <a:rPr lang="en-US"/>
              <a:t>ECCM-ECFD18</a:t>
            </a:r>
            <a:endParaRPr lang="ru-RU" dirty="0"/>
          </a:p>
        </p:txBody>
      </p:sp>
      <p:sp>
        <p:nvSpPr>
          <p:cNvPr id="6" name="Slide Number Placeholder 5">
            <a:extLst>
              <a:ext uri="{FF2B5EF4-FFF2-40B4-BE49-F238E27FC236}">
                <a16:creationId xmlns:a16="http://schemas.microsoft.com/office/drawing/2014/main" id="{C22D3544-E56D-AE44-9BF8-6789E3B24198}"/>
              </a:ext>
            </a:extLst>
          </p:cNvPr>
          <p:cNvSpPr>
            <a:spLocks noGrp="1"/>
          </p:cNvSpPr>
          <p:nvPr>
            <p:ph type="sldNum" sz="quarter" idx="12"/>
          </p:nvPr>
        </p:nvSpPr>
        <p:spPr/>
        <p:txBody>
          <a:bodyPr/>
          <a:lstStyle>
            <a:lvl1pPr>
              <a:defRPr>
                <a:solidFill>
                  <a:srgbClr val="002060"/>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193915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17" descr="bg_title3">
            <a:extLst>
              <a:ext uri="{FF2B5EF4-FFF2-40B4-BE49-F238E27FC236}">
                <a16:creationId xmlns:a16="http://schemas.microsoft.com/office/drawing/2014/main" id="{6DEEDD26-0CC2-1743-AFF2-BABB0E875E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9408" y="19484"/>
            <a:ext cx="10327574" cy="11875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667C7B-0EF9-4D47-860E-91CE9FFB0E2B}"/>
              </a:ext>
            </a:extLst>
          </p:cNvPr>
          <p:cNvSpPr>
            <a:spLocks noGrp="1"/>
          </p:cNvSpPr>
          <p:nvPr>
            <p:ph type="title"/>
          </p:nvPr>
        </p:nvSpPr>
        <p:spPr/>
        <p:txBody>
          <a:bodyPr/>
          <a:lstStyle>
            <a:lvl1pPr>
              <a:defRPr>
                <a:solidFill>
                  <a:schemeClr val="accent6">
                    <a:lumMod val="50000"/>
                  </a:schemeClr>
                </a:solidFill>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72AD5F34-79AE-1449-9C16-1D437FB59A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23B9989E-4FD3-E949-9F32-3A9DB5CC9A0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CC266E5B-828D-4A45-912F-F76970F5407D}"/>
              </a:ext>
            </a:extLst>
          </p:cNvPr>
          <p:cNvSpPr>
            <a:spLocks noGrp="1"/>
          </p:cNvSpPr>
          <p:nvPr>
            <p:ph type="dt" sz="half" idx="10"/>
          </p:nvPr>
        </p:nvSpPr>
        <p:spPr/>
        <p:txBody>
          <a:bodyPr/>
          <a:lstStyle>
            <a:lvl1pPr>
              <a:defRPr>
                <a:solidFill>
                  <a:srgbClr val="002060"/>
                </a:solidFill>
              </a:defRPr>
            </a:lvl1pPr>
          </a:lstStyle>
          <a:p>
            <a:r>
              <a:rPr lang="ru-RU"/>
              <a:t>12th June 2018</a:t>
            </a:r>
            <a:endParaRPr lang="ru-RU" dirty="0"/>
          </a:p>
        </p:txBody>
      </p:sp>
      <p:sp>
        <p:nvSpPr>
          <p:cNvPr id="6" name="Footer Placeholder 5">
            <a:extLst>
              <a:ext uri="{FF2B5EF4-FFF2-40B4-BE49-F238E27FC236}">
                <a16:creationId xmlns:a16="http://schemas.microsoft.com/office/drawing/2014/main" id="{CB9972F9-3A48-BE46-A370-13933804D0D5}"/>
              </a:ext>
            </a:extLst>
          </p:cNvPr>
          <p:cNvSpPr>
            <a:spLocks noGrp="1"/>
          </p:cNvSpPr>
          <p:nvPr>
            <p:ph type="ftr" sz="quarter" idx="11"/>
          </p:nvPr>
        </p:nvSpPr>
        <p:spPr/>
        <p:txBody>
          <a:bodyPr/>
          <a:lstStyle>
            <a:lvl1pPr>
              <a:defRPr>
                <a:solidFill>
                  <a:srgbClr val="002060"/>
                </a:solidFill>
              </a:defRPr>
            </a:lvl1pPr>
          </a:lstStyle>
          <a:p>
            <a:r>
              <a:rPr lang="en-US"/>
              <a:t>ECCM-ECFD18</a:t>
            </a:r>
            <a:endParaRPr lang="ru-RU" dirty="0"/>
          </a:p>
        </p:txBody>
      </p:sp>
      <p:sp>
        <p:nvSpPr>
          <p:cNvPr id="7" name="Slide Number Placeholder 6">
            <a:extLst>
              <a:ext uri="{FF2B5EF4-FFF2-40B4-BE49-F238E27FC236}">
                <a16:creationId xmlns:a16="http://schemas.microsoft.com/office/drawing/2014/main" id="{A959E371-80B5-624C-9F4C-CAF638ABBE4F}"/>
              </a:ext>
            </a:extLst>
          </p:cNvPr>
          <p:cNvSpPr>
            <a:spLocks noGrp="1"/>
          </p:cNvSpPr>
          <p:nvPr>
            <p:ph type="sldNum" sz="quarter" idx="12"/>
          </p:nvPr>
        </p:nvSpPr>
        <p:spPr/>
        <p:txBody>
          <a:bodyPr/>
          <a:lstStyle>
            <a:lvl1pPr>
              <a:defRPr>
                <a:solidFill>
                  <a:srgbClr val="002060"/>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115268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7" descr="bg_title3">
            <a:extLst>
              <a:ext uri="{FF2B5EF4-FFF2-40B4-BE49-F238E27FC236}">
                <a16:creationId xmlns:a16="http://schemas.microsoft.com/office/drawing/2014/main" id="{8D441C24-D993-9B46-8682-5BDAF5E67C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9408" y="19484"/>
            <a:ext cx="10327574" cy="11875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7B468D-E5B3-DC43-920C-583D99040C20}"/>
              </a:ext>
            </a:extLst>
          </p:cNvPr>
          <p:cNvSpPr>
            <a:spLocks noGrp="1"/>
          </p:cNvSpPr>
          <p:nvPr>
            <p:ph type="title"/>
          </p:nvPr>
        </p:nvSpPr>
        <p:spPr>
          <a:xfrm>
            <a:off x="2731326" y="115745"/>
            <a:ext cx="9015949" cy="869909"/>
          </a:xfrm>
        </p:spPr>
        <p:txBody>
          <a:bodyPr/>
          <a:lstStyle>
            <a:lvl1pPr>
              <a:defRPr>
                <a:solidFill>
                  <a:schemeClr val="accent6">
                    <a:lumMod val="50000"/>
                  </a:schemeClr>
                </a:solidFill>
              </a:defRPr>
            </a:lvl1p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FC3CC0CE-B458-F84F-A5E3-63E5039086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28A778-D667-1747-8B17-F2F34A95595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2E861AC1-1687-8941-9149-A8F4A8AA4B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F8A943B-55D6-EF45-BD71-607AD2160FF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8F2FA26E-C054-D444-814E-98B5F2406464}"/>
              </a:ext>
            </a:extLst>
          </p:cNvPr>
          <p:cNvSpPr>
            <a:spLocks noGrp="1"/>
          </p:cNvSpPr>
          <p:nvPr>
            <p:ph type="dt" sz="half" idx="10"/>
          </p:nvPr>
        </p:nvSpPr>
        <p:spPr/>
        <p:txBody>
          <a:bodyPr/>
          <a:lstStyle>
            <a:lvl1pPr>
              <a:defRPr>
                <a:solidFill>
                  <a:srgbClr val="002060"/>
                </a:solidFill>
              </a:defRPr>
            </a:lvl1pPr>
          </a:lstStyle>
          <a:p>
            <a:r>
              <a:rPr lang="ru-RU"/>
              <a:t>12th June 2018</a:t>
            </a:r>
            <a:endParaRPr lang="ru-RU" dirty="0"/>
          </a:p>
        </p:txBody>
      </p:sp>
      <p:sp>
        <p:nvSpPr>
          <p:cNvPr id="8" name="Footer Placeholder 7">
            <a:extLst>
              <a:ext uri="{FF2B5EF4-FFF2-40B4-BE49-F238E27FC236}">
                <a16:creationId xmlns:a16="http://schemas.microsoft.com/office/drawing/2014/main" id="{3885213C-CED8-C343-8E3F-8FA093CF316A}"/>
              </a:ext>
            </a:extLst>
          </p:cNvPr>
          <p:cNvSpPr>
            <a:spLocks noGrp="1"/>
          </p:cNvSpPr>
          <p:nvPr>
            <p:ph type="ftr" sz="quarter" idx="11"/>
          </p:nvPr>
        </p:nvSpPr>
        <p:spPr/>
        <p:txBody>
          <a:bodyPr/>
          <a:lstStyle>
            <a:lvl1pPr>
              <a:defRPr>
                <a:solidFill>
                  <a:srgbClr val="002060"/>
                </a:solidFill>
              </a:defRPr>
            </a:lvl1pPr>
          </a:lstStyle>
          <a:p>
            <a:r>
              <a:rPr lang="en-US"/>
              <a:t>ECCM-ECFD18</a:t>
            </a:r>
            <a:endParaRPr lang="ru-RU" dirty="0"/>
          </a:p>
        </p:txBody>
      </p:sp>
      <p:sp>
        <p:nvSpPr>
          <p:cNvPr id="9" name="Slide Number Placeholder 8">
            <a:extLst>
              <a:ext uri="{FF2B5EF4-FFF2-40B4-BE49-F238E27FC236}">
                <a16:creationId xmlns:a16="http://schemas.microsoft.com/office/drawing/2014/main" id="{BA82C186-5418-254A-AD20-C7C2D62F723D}"/>
              </a:ext>
            </a:extLst>
          </p:cNvPr>
          <p:cNvSpPr>
            <a:spLocks noGrp="1"/>
          </p:cNvSpPr>
          <p:nvPr>
            <p:ph type="sldNum" sz="quarter" idx="12"/>
          </p:nvPr>
        </p:nvSpPr>
        <p:spPr/>
        <p:txBody>
          <a:bodyPr/>
          <a:lstStyle>
            <a:lvl1pPr>
              <a:defRPr>
                <a:solidFill>
                  <a:srgbClr val="002060"/>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98140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17" descr="bg_title3">
            <a:extLst>
              <a:ext uri="{FF2B5EF4-FFF2-40B4-BE49-F238E27FC236}">
                <a16:creationId xmlns:a16="http://schemas.microsoft.com/office/drawing/2014/main" id="{330F9CA1-F744-1043-9A10-C9AD052233E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99408" y="19484"/>
            <a:ext cx="10327574" cy="11875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9D40C8-4419-7543-BEE8-5EC83634C674}"/>
              </a:ext>
            </a:extLst>
          </p:cNvPr>
          <p:cNvSpPr>
            <a:spLocks noGrp="1"/>
          </p:cNvSpPr>
          <p:nvPr>
            <p:ph type="title"/>
          </p:nvPr>
        </p:nvSpPr>
        <p:spPr/>
        <p:txBody>
          <a:bodyPr/>
          <a:lstStyle>
            <a:lvl1pPr>
              <a:defRPr>
                <a:solidFill>
                  <a:schemeClr val="accent6">
                    <a:lumMod val="50000"/>
                  </a:schemeClr>
                </a:solidFill>
              </a:defRPr>
            </a:lvl1pPr>
          </a:lstStyle>
          <a:p>
            <a:r>
              <a:rPr lang="en-US" dirty="0"/>
              <a:t>Click to edit Master title style</a:t>
            </a:r>
            <a:endParaRPr lang="ru-RU" dirty="0"/>
          </a:p>
        </p:txBody>
      </p:sp>
      <p:sp>
        <p:nvSpPr>
          <p:cNvPr id="3" name="Date Placeholder 2">
            <a:extLst>
              <a:ext uri="{FF2B5EF4-FFF2-40B4-BE49-F238E27FC236}">
                <a16:creationId xmlns:a16="http://schemas.microsoft.com/office/drawing/2014/main" id="{7AD388D8-A07E-DC42-BC57-E67592629A39}"/>
              </a:ext>
            </a:extLst>
          </p:cNvPr>
          <p:cNvSpPr>
            <a:spLocks noGrp="1"/>
          </p:cNvSpPr>
          <p:nvPr>
            <p:ph type="dt" sz="half" idx="10"/>
          </p:nvPr>
        </p:nvSpPr>
        <p:spPr/>
        <p:txBody>
          <a:bodyPr/>
          <a:lstStyle>
            <a:lvl1pPr>
              <a:defRPr>
                <a:solidFill>
                  <a:srgbClr val="002060"/>
                </a:solidFill>
              </a:defRPr>
            </a:lvl1pPr>
          </a:lstStyle>
          <a:p>
            <a:r>
              <a:rPr lang="ru-RU"/>
              <a:t>12th June 2018</a:t>
            </a:r>
            <a:endParaRPr lang="ru-RU" dirty="0"/>
          </a:p>
        </p:txBody>
      </p:sp>
      <p:sp>
        <p:nvSpPr>
          <p:cNvPr id="4" name="Footer Placeholder 3">
            <a:extLst>
              <a:ext uri="{FF2B5EF4-FFF2-40B4-BE49-F238E27FC236}">
                <a16:creationId xmlns:a16="http://schemas.microsoft.com/office/drawing/2014/main" id="{187BB638-ADD2-E148-9486-307A759847CB}"/>
              </a:ext>
            </a:extLst>
          </p:cNvPr>
          <p:cNvSpPr>
            <a:spLocks noGrp="1"/>
          </p:cNvSpPr>
          <p:nvPr>
            <p:ph type="ftr" sz="quarter" idx="11"/>
          </p:nvPr>
        </p:nvSpPr>
        <p:spPr/>
        <p:txBody>
          <a:bodyPr/>
          <a:lstStyle>
            <a:lvl1pPr>
              <a:defRPr>
                <a:solidFill>
                  <a:srgbClr val="002060"/>
                </a:solidFill>
              </a:defRPr>
            </a:lvl1pPr>
          </a:lstStyle>
          <a:p>
            <a:r>
              <a:rPr lang="en-US"/>
              <a:t>ECCM-ECFD18</a:t>
            </a:r>
            <a:endParaRPr lang="ru-RU" dirty="0"/>
          </a:p>
        </p:txBody>
      </p:sp>
      <p:sp>
        <p:nvSpPr>
          <p:cNvPr id="5" name="Slide Number Placeholder 4">
            <a:extLst>
              <a:ext uri="{FF2B5EF4-FFF2-40B4-BE49-F238E27FC236}">
                <a16:creationId xmlns:a16="http://schemas.microsoft.com/office/drawing/2014/main" id="{1AC3EBEE-B9B7-1242-8F15-74F0C8E9AC5B}"/>
              </a:ext>
            </a:extLst>
          </p:cNvPr>
          <p:cNvSpPr>
            <a:spLocks noGrp="1"/>
          </p:cNvSpPr>
          <p:nvPr>
            <p:ph type="sldNum" sz="quarter" idx="12"/>
          </p:nvPr>
        </p:nvSpPr>
        <p:spPr/>
        <p:txBody>
          <a:bodyPr/>
          <a:lstStyle>
            <a:lvl1pPr>
              <a:defRPr>
                <a:solidFill>
                  <a:srgbClr val="002060"/>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3312354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248F34-8309-7643-8463-B617E259C164}"/>
              </a:ext>
            </a:extLst>
          </p:cNvPr>
          <p:cNvSpPr>
            <a:spLocks noGrp="1"/>
          </p:cNvSpPr>
          <p:nvPr>
            <p:ph type="dt" sz="half" idx="10"/>
          </p:nvPr>
        </p:nvSpPr>
        <p:spPr/>
        <p:txBody>
          <a:bodyPr/>
          <a:lstStyle>
            <a:lvl1pPr>
              <a:defRPr>
                <a:solidFill>
                  <a:srgbClr val="002060"/>
                </a:solidFill>
              </a:defRPr>
            </a:lvl1pPr>
          </a:lstStyle>
          <a:p>
            <a:r>
              <a:rPr lang="ru-RU"/>
              <a:t>12th June 2018</a:t>
            </a:r>
            <a:endParaRPr lang="ru-RU" dirty="0"/>
          </a:p>
        </p:txBody>
      </p:sp>
      <p:sp>
        <p:nvSpPr>
          <p:cNvPr id="3" name="Footer Placeholder 2">
            <a:extLst>
              <a:ext uri="{FF2B5EF4-FFF2-40B4-BE49-F238E27FC236}">
                <a16:creationId xmlns:a16="http://schemas.microsoft.com/office/drawing/2014/main" id="{AFB9B9FE-0BB4-2B40-9B26-01B86AB0BF48}"/>
              </a:ext>
            </a:extLst>
          </p:cNvPr>
          <p:cNvSpPr>
            <a:spLocks noGrp="1"/>
          </p:cNvSpPr>
          <p:nvPr>
            <p:ph type="ftr" sz="quarter" idx="11"/>
          </p:nvPr>
        </p:nvSpPr>
        <p:spPr/>
        <p:txBody>
          <a:bodyPr/>
          <a:lstStyle>
            <a:lvl1pPr>
              <a:defRPr>
                <a:solidFill>
                  <a:srgbClr val="002060"/>
                </a:solidFill>
              </a:defRPr>
            </a:lvl1pPr>
          </a:lstStyle>
          <a:p>
            <a:r>
              <a:rPr lang="en-US"/>
              <a:t>ECCM-ECFD18</a:t>
            </a:r>
            <a:endParaRPr lang="ru-RU" dirty="0"/>
          </a:p>
        </p:txBody>
      </p:sp>
      <p:sp>
        <p:nvSpPr>
          <p:cNvPr id="4" name="Slide Number Placeholder 3">
            <a:extLst>
              <a:ext uri="{FF2B5EF4-FFF2-40B4-BE49-F238E27FC236}">
                <a16:creationId xmlns:a16="http://schemas.microsoft.com/office/drawing/2014/main" id="{7A93972C-638B-4A4B-90C6-BE87379061D6}"/>
              </a:ext>
            </a:extLst>
          </p:cNvPr>
          <p:cNvSpPr>
            <a:spLocks noGrp="1"/>
          </p:cNvSpPr>
          <p:nvPr>
            <p:ph type="sldNum" sz="quarter" idx="12"/>
          </p:nvPr>
        </p:nvSpPr>
        <p:spPr/>
        <p:txBody>
          <a:bodyPr/>
          <a:lstStyle>
            <a:lvl1pPr>
              <a:defRPr>
                <a:solidFill>
                  <a:srgbClr val="002060"/>
                </a:solidFill>
              </a:defRPr>
            </a:lvl1pPr>
          </a:lstStyle>
          <a:p>
            <a:fld id="{46F21316-FEC6-F24D-BA95-63BCA72FB409}" type="slidenum">
              <a:rPr lang="ru-RU" smtClean="0"/>
              <a:pPr/>
              <a:t>‹#›</a:t>
            </a:fld>
            <a:endParaRPr lang="ru-RU" dirty="0"/>
          </a:p>
        </p:txBody>
      </p:sp>
    </p:spTree>
    <p:extLst>
      <p:ext uri="{BB962C8B-B14F-4D97-AF65-F5344CB8AC3E}">
        <p14:creationId xmlns:p14="http://schemas.microsoft.com/office/powerpoint/2010/main" val="339774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5FED-5DD9-B345-A6F0-C3DCE6B11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00FE8853-45E1-9241-9AB2-F58897E6BD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D73316B-6109-FA47-8E21-53D890043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AC18E7-284D-174F-8344-D86C0975DACF}"/>
              </a:ext>
            </a:extLst>
          </p:cNvPr>
          <p:cNvSpPr>
            <a:spLocks noGrp="1"/>
          </p:cNvSpPr>
          <p:nvPr>
            <p:ph type="dt" sz="half" idx="10"/>
          </p:nvPr>
        </p:nvSpPr>
        <p:spPr/>
        <p:txBody>
          <a:bodyPr/>
          <a:lstStyle>
            <a:lvl1pPr>
              <a:defRPr>
                <a:solidFill>
                  <a:srgbClr val="002060"/>
                </a:solidFill>
              </a:defRPr>
            </a:lvl1pPr>
          </a:lstStyle>
          <a:p>
            <a:r>
              <a:rPr lang="ru-RU"/>
              <a:t>12th June 2018</a:t>
            </a:r>
            <a:endParaRPr lang="ru-RU" dirty="0"/>
          </a:p>
        </p:txBody>
      </p:sp>
      <p:sp>
        <p:nvSpPr>
          <p:cNvPr id="6" name="Footer Placeholder 5">
            <a:extLst>
              <a:ext uri="{FF2B5EF4-FFF2-40B4-BE49-F238E27FC236}">
                <a16:creationId xmlns:a16="http://schemas.microsoft.com/office/drawing/2014/main" id="{5B185294-FB96-0847-BE59-A258A33F7B79}"/>
              </a:ext>
            </a:extLst>
          </p:cNvPr>
          <p:cNvSpPr>
            <a:spLocks noGrp="1"/>
          </p:cNvSpPr>
          <p:nvPr>
            <p:ph type="ftr" sz="quarter" idx="11"/>
          </p:nvPr>
        </p:nvSpPr>
        <p:spPr/>
        <p:txBody>
          <a:bodyPr/>
          <a:lstStyle>
            <a:lvl1pPr>
              <a:defRPr>
                <a:solidFill>
                  <a:srgbClr val="002060"/>
                </a:solidFill>
              </a:defRPr>
            </a:lvl1pPr>
          </a:lstStyle>
          <a:p>
            <a:r>
              <a:rPr lang="en-US"/>
              <a:t>ECCM-ECFD18</a:t>
            </a:r>
            <a:endParaRPr lang="ru-RU" dirty="0"/>
          </a:p>
        </p:txBody>
      </p:sp>
      <p:sp>
        <p:nvSpPr>
          <p:cNvPr id="7" name="Slide Number Placeholder 6">
            <a:extLst>
              <a:ext uri="{FF2B5EF4-FFF2-40B4-BE49-F238E27FC236}">
                <a16:creationId xmlns:a16="http://schemas.microsoft.com/office/drawing/2014/main" id="{9F55DF82-E668-2344-A69E-21F5CE23E300}"/>
              </a:ext>
            </a:extLst>
          </p:cNvPr>
          <p:cNvSpPr>
            <a:spLocks noGrp="1"/>
          </p:cNvSpPr>
          <p:nvPr>
            <p:ph type="sldNum" sz="quarter" idx="12"/>
          </p:nvPr>
        </p:nvSpPr>
        <p:spPr/>
        <p:txBody>
          <a:bodyPr/>
          <a:lstStyle>
            <a:lvl1pPr>
              <a:defRPr>
                <a:solidFill>
                  <a:srgbClr val="002060"/>
                </a:solidFill>
              </a:defRPr>
            </a:lvl1pPr>
          </a:lstStyle>
          <a:p>
            <a:fld id="{46F21316-FEC6-F24D-BA95-63BCA72FB409}" type="slidenum">
              <a:rPr lang="ru-RU" smtClean="0"/>
              <a:pPr/>
              <a:t>‹#›</a:t>
            </a:fld>
            <a:endParaRPr lang="ru-RU" dirty="0"/>
          </a:p>
        </p:txBody>
      </p:sp>
    </p:spTree>
    <p:extLst>
      <p:ext uri="{BB962C8B-B14F-4D97-AF65-F5344CB8AC3E}">
        <p14:creationId xmlns:p14="http://schemas.microsoft.com/office/powerpoint/2010/main" val="335954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CCE1E-5323-FC41-8077-E777DE20F4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3A547D5C-55A7-EC4B-9E28-4227BC8D4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3BF2368-FAA2-4D44-90CE-45CCE5864C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4F2555-4A74-964F-9048-F99CE0789CF6}"/>
              </a:ext>
            </a:extLst>
          </p:cNvPr>
          <p:cNvSpPr>
            <a:spLocks noGrp="1"/>
          </p:cNvSpPr>
          <p:nvPr>
            <p:ph type="dt" sz="half" idx="10"/>
          </p:nvPr>
        </p:nvSpPr>
        <p:spPr/>
        <p:txBody>
          <a:bodyPr/>
          <a:lstStyle>
            <a:lvl1pPr>
              <a:defRPr>
                <a:solidFill>
                  <a:srgbClr val="002060"/>
                </a:solidFill>
              </a:defRPr>
            </a:lvl1pPr>
          </a:lstStyle>
          <a:p>
            <a:r>
              <a:rPr lang="ru-RU"/>
              <a:t>12th June 2018</a:t>
            </a:r>
            <a:endParaRPr lang="ru-RU" dirty="0"/>
          </a:p>
        </p:txBody>
      </p:sp>
      <p:sp>
        <p:nvSpPr>
          <p:cNvPr id="6" name="Footer Placeholder 5">
            <a:extLst>
              <a:ext uri="{FF2B5EF4-FFF2-40B4-BE49-F238E27FC236}">
                <a16:creationId xmlns:a16="http://schemas.microsoft.com/office/drawing/2014/main" id="{10EDB867-D131-B74E-8AE8-C3F6386647E4}"/>
              </a:ext>
            </a:extLst>
          </p:cNvPr>
          <p:cNvSpPr>
            <a:spLocks noGrp="1"/>
          </p:cNvSpPr>
          <p:nvPr>
            <p:ph type="ftr" sz="quarter" idx="11"/>
          </p:nvPr>
        </p:nvSpPr>
        <p:spPr/>
        <p:txBody>
          <a:bodyPr/>
          <a:lstStyle>
            <a:lvl1pPr>
              <a:defRPr>
                <a:solidFill>
                  <a:srgbClr val="002060"/>
                </a:solidFill>
              </a:defRPr>
            </a:lvl1pPr>
          </a:lstStyle>
          <a:p>
            <a:r>
              <a:rPr lang="en-US"/>
              <a:t>ECCM-ECFD18</a:t>
            </a:r>
            <a:endParaRPr lang="ru-RU" dirty="0"/>
          </a:p>
        </p:txBody>
      </p:sp>
      <p:sp>
        <p:nvSpPr>
          <p:cNvPr id="7" name="Slide Number Placeholder 6">
            <a:extLst>
              <a:ext uri="{FF2B5EF4-FFF2-40B4-BE49-F238E27FC236}">
                <a16:creationId xmlns:a16="http://schemas.microsoft.com/office/drawing/2014/main" id="{8FA52984-D896-F24C-B59A-5CC5954F67BC}"/>
              </a:ext>
            </a:extLst>
          </p:cNvPr>
          <p:cNvSpPr>
            <a:spLocks noGrp="1"/>
          </p:cNvSpPr>
          <p:nvPr>
            <p:ph type="sldNum" sz="quarter" idx="12"/>
          </p:nvPr>
        </p:nvSpPr>
        <p:spPr/>
        <p:txBody>
          <a:bodyPr/>
          <a:lstStyle>
            <a:lvl1pPr>
              <a:defRPr>
                <a:solidFill>
                  <a:srgbClr val="002060"/>
                </a:solidFill>
              </a:defRPr>
            </a:lvl1pPr>
          </a:lstStyle>
          <a:p>
            <a:fld id="{46F21316-FEC6-F24D-BA95-63BCA72FB409}" type="slidenum">
              <a:rPr lang="ru-RU" smtClean="0"/>
              <a:pPr/>
              <a:t>‹#›</a:t>
            </a:fld>
            <a:endParaRPr lang="ru-RU" dirty="0"/>
          </a:p>
        </p:txBody>
      </p:sp>
    </p:spTree>
    <p:extLst>
      <p:ext uri="{BB962C8B-B14F-4D97-AF65-F5344CB8AC3E}">
        <p14:creationId xmlns:p14="http://schemas.microsoft.com/office/powerpoint/2010/main" val="496729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DFB97-15F7-304D-923D-0C55806C477A}"/>
              </a:ext>
            </a:extLst>
          </p:cNvPr>
          <p:cNvSpPr>
            <a:spLocks noGrp="1"/>
          </p:cNvSpPr>
          <p:nvPr>
            <p:ph type="title"/>
          </p:nvPr>
        </p:nvSpPr>
        <p:spPr>
          <a:xfrm>
            <a:off x="2731325" y="19484"/>
            <a:ext cx="9049987" cy="1061171"/>
          </a:xfrm>
          <a:prstGeom prst="rect">
            <a:avLst/>
          </a:prstGeom>
        </p:spPr>
        <p:txBody>
          <a:bodyPr vert="horz" lIns="91440" tIns="45720" rIns="91440" bIns="45720" rtlCol="0" anchor="ctr">
            <a:norm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43DC2F35-F802-0543-9E95-A61C030F9B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C74A5644-81C0-854E-9BF5-7A979F8588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60"/>
                </a:solidFill>
              </a:defRPr>
            </a:lvl1pPr>
          </a:lstStyle>
          <a:p>
            <a:r>
              <a:rPr lang="ru-RU"/>
              <a:t>12th June 2018</a:t>
            </a:r>
            <a:endParaRPr lang="ru-RU" dirty="0"/>
          </a:p>
        </p:txBody>
      </p:sp>
      <p:sp>
        <p:nvSpPr>
          <p:cNvPr id="5" name="Footer Placeholder 4">
            <a:extLst>
              <a:ext uri="{FF2B5EF4-FFF2-40B4-BE49-F238E27FC236}">
                <a16:creationId xmlns:a16="http://schemas.microsoft.com/office/drawing/2014/main" id="{CA945E27-0D4B-C643-BC57-56CA56195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60"/>
                </a:solidFill>
              </a:defRPr>
            </a:lvl1pPr>
          </a:lstStyle>
          <a:p>
            <a:r>
              <a:rPr lang="en-US"/>
              <a:t>ECCM-ECFD18</a:t>
            </a:r>
            <a:endParaRPr lang="ru-RU" dirty="0"/>
          </a:p>
        </p:txBody>
      </p:sp>
      <p:sp>
        <p:nvSpPr>
          <p:cNvPr id="6" name="Slide Number Placeholder 5">
            <a:extLst>
              <a:ext uri="{FF2B5EF4-FFF2-40B4-BE49-F238E27FC236}">
                <a16:creationId xmlns:a16="http://schemas.microsoft.com/office/drawing/2014/main" id="{B7CA7F74-0AB1-1B44-AC8E-768C0B0A0C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60"/>
                </a:solidFill>
              </a:defRPr>
            </a:lvl1pPr>
          </a:lstStyle>
          <a:p>
            <a:fld id="{46F21316-FEC6-F24D-BA95-63BCA72FB409}" type="slidenum">
              <a:rPr lang="ru-RU" smtClean="0"/>
              <a:pPr/>
              <a:t>‹#›</a:t>
            </a:fld>
            <a:endParaRPr lang="ru-RU" dirty="0"/>
          </a:p>
        </p:txBody>
      </p:sp>
      <p:sp>
        <p:nvSpPr>
          <p:cNvPr id="7" name="Rectangle 6">
            <a:extLst>
              <a:ext uri="{FF2B5EF4-FFF2-40B4-BE49-F238E27FC236}">
                <a16:creationId xmlns:a16="http://schemas.microsoft.com/office/drawing/2014/main" id="{335AEEBD-CD40-454A-B1A1-1DFE2453C963}"/>
              </a:ext>
            </a:extLst>
          </p:cNvPr>
          <p:cNvSpPr/>
          <p:nvPr userDrawn="1"/>
        </p:nvSpPr>
        <p:spPr>
          <a:xfrm>
            <a:off x="-2350" y="0"/>
            <a:ext cx="609600" cy="6867526"/>
          </a:xfrm>
          <a:prstGeom prst="rect">
            <a:avLst/>
          </a:prstGeom>
          <a:solidFill>
            <a:srgbClr val="00B0F0">
              <a:alpha val="29804"/>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spTree>
    <p:extLst>
      <p:ext uri="{BB962C8B-B14F-4D97-AF65-F5344CB8AC3E}">
        <p14:creationId xmlns:p14="http://schemas.microsoft.com/office/powerpoint/2010/main" val="4022334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p:txStyles>
    <p:titleStyle>
      <a:lvl1pPr algn="l" defTabSz="914400" rtl="0" eaLnBrk="1" latinLnBrk="0" hangingPunct="1">
        <a:lnSpc>
          <a:spcPct val="90000"/>
        </a:lnSpc>
        <a:spcBef>
          <a:spcPct val="0"/>
        </a:spcBef>
        <a:buNone/>
        <a:defRPr sz="3600" kern="1200">
          <a:solidFill>
            <a:schemeClr val="accent6">
              <a:lumMod val="50000"/>
            </a:schemeClr>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video" Target="../media/media2.mov"/><Relationship Id="rId13" Type="http://schemas.openxmlformats.org/officeDocument/2006/relationships/image" Target="../media/image17.png"/><Relationship Id="rId18" Type="http://schemas.openxmlformats.org/officeDocument/2006/relationships/image" Target="../media/image22.png"/><Relationship Id="rId3" Type="http://schemas.microsoft.com/office/2007/relationships/media" Target="file:////Users/terekhov/Documents/Papers/Reports/cfd-weekend2/movs/ff_swat2.avi" TargetMode="External"/><Relationship Id="rId7" Type="http://schemas.microsoft.com/office/2007/relationships/media" Target="../media/media2.mov"/><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video" Target="../media/media1.mp4"/><Relationship Id="rId16" Type="http://schemas.openxmlformats.org/officeDocument/2006/relationships/image" Target="../media/image20.png"/><Relationship Id="rId1" Type="http://schemas.microsoft.com/office/2007/relationships/media" Target="../media/media1.mp4"/><Relationship Id="rId6" Type="http://schemas.openxmlformats.org/officeDocument/2006/relationships/video" Target="file:////Users/terekhov/Documents/Papers/Reports/cfd-weekend2/movs/obstacles10.mov" TargetMode="External"/><Relationship Id="rId11" Type="http://schemas.openxmlformats.org/officeDocument/2006/relationships/image" Target="../media/image150.png"/><Relationship Id="rId5" Type="http://schemas.microsoft.com/office/2007/relationships/media" Target="file:////Users/terekhov/Documents/Papers/Reports/cfd-weekend2/movs/obstacles10.mov" TargetMode="External"/><Relationship Id="rId15" Type="http://schemas.openxmlformats.org/officeDocument/2006/relationships/image" Target="../media/image19.png"/><Relationship Id="rId10" Type="http://schemas.openxmlformats.org/officeDocument/2006/relationships/notesSlide" Target="../notesSlides/notesSlide5.xml"/><Relationship Id="rId4" Type="http://schemas.openxmlformats.org/officeDocument/2006/relationships/video" Target="file:////Users/terekhov/Documents/Papers/Reports/cfd-weekend2/movs/ff_swat2.avi" TargetMode="External"/><Relationship Id="rId9" Type="http://schemas.openxmlformats.org/officeDocument/2006/relationships/slideLayout" Target="../slideLayouts/slideLayout2.xml"/><Relationship Id="rId1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59.png"/><Relationship Id="rId5" Type="http://schemas.openxmlformats.org/officeDocument/2006/relationships/image" Target="../media/image60.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hyperlink" Target="http://dx.doi.org/10.1016/0021-9991(81)90158-3"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dx.doi.org/10.1007/s10596-005-5665-2"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1.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nul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hyperlink" Target="http://www.inmost.org/"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hyperlink" Target="mailto:Yuri.vassilevski@gmail.com" TargetMode="External"/><Relationship Id="rId4" Type="http://schemas.openxmlformats.org/officeDocument/2006/relationships/hyperlink" Target="mailto:Kirill.terehov@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Users/terekhov/Documents/Papers/Reports/cfd-weekend2/movs/octree2.mp4" TargetMode="External"/><Relationship Id="rId1" Type="http://schemas.microsoft.com/office/2007/relationships/media" Target="file:////Users/terekhov/Documents/Papers/Reports/cfd-weekend2/movs/octree2.mp4"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1981200" y="2254251"/>
            <a:ext cx="8229600" cy="823913"/>
          </a:xfrm>
        </p:spPr>
        <p:txBody>
          <a:bodyPr/>
          <a:lstStyle/>
          <a:p>
            <a:r>
              <a:rPr lang="en-US" altLang="ru-RU" sz="3200" dirty="0">
                <a:latin typeface="Arial" panose="020B0604020202020204" pitchFamily="34" charset="0"/>
              </a:rPr>
              <a:t>INMOST – a software platform for distributed mathematical modelling</a:t>
            </a:r>
          </a:p>
        </p:txBody>
      </p:sp>
      <p:sp>
        <p:nvSpPr>
          <p:cNvPr id="3" name="Text Placeholder 2"/>
          <p:cNvSpPr>
            <a:spLocks noGrp="1"/>
          </p:cNvSpPr>
          <p:nvPr>
            <p:ph type="body" sz="quarter" idx="18"/>
          </p:nvPr>
        </p:nvSpPr>
        <p:spPr>
          <a:xfrm>
            <a:off x="3127375" y="4460875"/>
            <a:ext cx="6059488" cy="781050"/>
          </a:xfrm>
        </p:spPr>
        <p:txBody>
          <a:bodyPr/>
          <a:lstStyle/>
          <a:p>
            <a:pPr marL="0" indent="0"/>
            <a:r>
              <a:rPr lang="en-US" altLang="ru-RU" dirty="0">
                <a:solidFill>
                  <a:srgbClr val="595959"/>
                </a:solidFill>
                <a:latin typeface="Arial" panose="020B0604020202020204" pitchFamily="34" charset="0"/>
              </a:rPr>
              <a:t>ECCM-ECFD18</a:t>
            </a:r>
          </a:p>
        </p:txBody>
      </p:sp>
      <p:sp>
        <p:nvSpPr>
          <p:cNvPr id="4" name="Subtitle 3"/>
          <p:cNvSpPr>
            <a:spLocks noGrp="1"/>
          </p:cNvSpPr>
          <p:nvPr>
            <p:ph type="subTitle" idx="1"/>
          </p:nvPr>
        </p:nvSpPr>
        <p:spPr>
          <a:xfrm>
            <a:off x="1981200" y="3078163"/>
            <a:ext cx="8229600" cy="615950"/>
          </a:xfrm>
        </p:spPr>
        <p:txBody>
          <a:bodyPr/>
          <a:lstStyle/>
          <a:p>
            <a:r>
              <a:rPr lang="en-US" altLang="ru-RU" b="1" cap="none" dirty="0">
                <a:latin typeface="Arial" panose="020B0604020202020204" pitchFamily="34" charset="0"/>
              </a:rPr>
              <a:t>Kirill Terekhov</a:t>
            </a:r>
            <a:r>
              <a:rPr lang="en-US" altLang="ru-RU" cap="none" dirty="0">
                <a:latin typeface="Arial" panose="020B0604020202020204" pitchFamily="34" charset="0"/>
              </a:rPr>
              <a:t>, Alexander Danilov, Ivan </a:t>
            </a:r>
            <a:r>
              <a:rPr lang="en-US" altLang="ru-RU" cap="none" dirty="0" err="1">
                <a:latin typeface="Arial" panose="020B0604020202020204" pitchFamily="34" charset="0"/>
              </a:rPr>
              <a:t>Kapyrin</a:t>
            </a:r>
            <a:r>
              <a:rPr lang="en-US" altLang="ru-RU" cap="none" dirty="0">
                <a:latin typeface="Arial" panose="020B0604020202020204" pitchFamily="34" charset="0"/>
              </a:rPr>
              <a:t>, Igor </a:t>
            </a:r>
            <a:r>
              <a:rPr lang="en-US" altLang="ru-RU" cap="none" dirty="0" err="1">
                <a:latin typeface="Arial" panose="020B0604020202020204" pitchFamily="34" charset="0"/>
              </a:rPr>
              <a:t>Konshin</a:t>
            </a:r>
            <a:r>
              <a:rPr lang="en-US" altLang="ru-RU" cap="none" dirty="0">
                <a:latin typeface="Arial" panose="020B0604020202020204" pitchFamily="34" charset="0"/>
              </a:rPr>
              <a:t>, Kirill </a:t>
            </a:r>
            <a:r>
              <a:rPr lang="en-US" altLang="ru-RU" cap="none" dirty="0" err="1">
                <a:latin typeface="Arial" panose="020B0604020202020204" pitchFamily="34" charset="0"/>
              </a:rPr>
              <a:t>Nikitin</a:t>
            </a:r>
            <a:r>
              <a:rPr lang="en-US" altLang="ru-RU" cap="none" dirty="0">
                <a:latin typeface="Arial" panose="020B0604020202020204" pitchFamily="34" charset="0"/>
              </a:rPr>
              <a:t>, Yuri </a:t>
            </a:r>
            <a:r>
              <a:rPr lang="en-US" altLang="ru-RU" cap="none" dirty="0" err="1">
                <a:latin typeface="Arial" panose="020B0604020202020204" pitchFamily="34" charset="0"/>
              </a:rPr>
              <a:t>Vassilevski</a:t>
            </a:r>
            <a:endParaRPr lang="en-US" altLang="ru-RU" cap="none" dirty="0">
              <a:latin typeface="Arial" panose="020B0604020202020204" pitchFamily="34" charset="0"/>
            </a:endParaRPr>
          </a:p>
        </p:txBody>
      </p:sp>
    </p:spTree>
    <p:extLst>
      <p:ext uri="{BB962C8B-B14F-4D97-AF65-F5344CB8AC3E}">
        <p14:creationId xmlns:p14="http://schemas.microsoft.com/office/powerpoint/2010/main" val="3552346486"/>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71E4FA-8F66-A54A-B99A-503BEB419F7D}"/>
              </a:ext>
            </a:extLst>
          </p:cNvPr>
          <p:cNvPicPr>
            <a:picLocks noChangeAspect="1"/>
          </p:cNvPicPr>
          <p:nvPr/>
        </p:nvPicPr>
        <p:blipFill>
          <a:blip r:embed="rId2"/>
          <a:stretch>
            <a:fillRect/>
          </a:stretch>
        </p:blipFill>
        <p:spPr>
          <a:xfrm>
            <a:off x="1365250" y="402418"/>
            <a:ext cx="9461500" cy="5953932"/>
          </a:xfrm>
          <a:prstGeom prst="rect">
            <a:avLst/>
          </a:prstGeom>
        </p:spPr>
      </p:pic>
      <p:sp>
        <p:nvSpPr>
          <p:cNvPr id="2" name="Date Placeholder 1">
            <a:extLst>
              <a:ext uri="{FF2B5EF4-FFF2-40B4-BE49-F238E27FC236}">
                <a16:creationId xmlns:a16="http://schemas.microsoft.com/office/drawing/2014/main" id="{2060EB64-E887-4240-86DD-4C7153E07E5F}"/>
              </a:ext>
            </a:extLst>
          </p:cNvPr>
          <p:cNvSpPr>
            <a:spLocks noGrp="1"/>
          </p:cNvSpPr>
          <p:nvPr>
            <p:ph type="dt" sz="half" idx="10"/>
          </p:nvPr>
        </p:nvSpPr>
        <p:spPr/>
        <p:txBody>
          <a:bodyPr/>
          <a:lstStyle/>
          <a:p>
            <a:r>
              <a:rPr lang="ru-RU"/>
              <a:t>12th June 2018</a:t>
            </a:r>
            <a:endParaRPr lang="ru-RU" dirty="0"/>
          </a:p>
        </p:txBody>
      </p:sp>
      <p:sp>
        <p:nvSpPr>
          <p:cNvPr id="3" name="Footer Placeholder 2">
            <a:extLst>
              <a:ext uri="{FF2B5EF4-FFF2-40B4-BE49-F238E27FC236}">
                <a16:creationId xmlns:a16="http://schemas.microsoft.com/office/drawing/2014/main" id="{424ADE73-DF15-4145-A9C1-C9A9B7AFAF23}"/>
              </a:ext>
            </a:extLst>
          </p:cNvPr>
          <p:cNvSpPr>
            <a:spLocks noGrp="1"/>
          </p:cNvSpPr>
          <p:nvPr>
            <p:ph type="ftr" sz="quarter" idx="11"/>
          </p:nvPr>
        </p:nvSpPr>
        <p:spPr/>
        <p:txBody>
          <a:bodyPr/>
          <a:lstStyle/>
          <a:p>
            <a:r>
              <a:rPr lang="en-US"/>
              <a:t>ECCM-ECFD18</a:t>
            </a:r>
            <a:endParaRPr lang="ru-RU" dirty="0"/>
          </a:p>
        </p:txBody>
      </p:sp>
      <p:sp>
        <p:nvSpPr>
          <p:cNvPr id="4" name="Slide Number Placeholder 3">
            <a:extLst>
              <a:ext uri="{FF2B5EF4-FFF2-40B4-BE49-F238E27FC236}">
                <a16:creationId xmlns:a16="http://schemas.microsoft.com/office/drawing/2014/main" id="{6FDC721C-67B7-A644-A3E2-A51F8ACF4984}"/>
              </a:ext>
            </a:extLst>
          </p:cNvPr>
          <p:cNvSpPr>
            <a:spLocks noGrp="1"/>
          </p:cNvSpPr>
          <p:nvPr>
            <p:ph type="sldNum" sz="quarter" idx="12"/>
          </p:nvPr>
        </p:nvSpPr>
        <p:spPr/>
        <p:txBody>
          <a:bodyPr/>
          <a:lstStyle/>
          <a:p>
            <a:fld id="{46F21316-FEC6-F24D-BA95-63BCA72FB409}" type="slidenum">
              <a:rPr lang="ru-RU" smtClean="0"/>
              <a:pPr/>
              <a:t>10</a:t>
            </a:fld>
            <a:endParaRPr lang="ru-RU" dirty="0"/>
          </a:p>
        </p:txBody>
      </p:sp>
    </p:spTree>
    <p:extLst>
      <p:ext uri="{BB962C8B-B14F-4D97-AF65-F5344CB8AC3E}">
        <p14:creationId xmlns:p14="http://schemas.microsoft.com/office/powerpoint/2010/main" val="110374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2F249-4364-C241-9DDF-03EC5F25753C}"/>
              </a:ext>
            </a:extLst>
          </p:cNvPr>
          <p:cNvPicPr>
            <a:picLocks noChangeAspect="1"/>
          </p:cNvPicPr>
          <p:nvPr/>
        </p:nvPicPr>
        <p:blipFill>
          <a:blip r:embed="rId2"/>
          <a:stretch>
            <a:fillRect/>
          </a:stretch>
        </p:blipFill>
        <p:spPr>
          <a:xfrm>
            <a:off x="775855" y="228600"/>
            <a:ext cx="10619179" cy="6388100"/>
          </a:xfrm>
          <a:prstGeom prst="rect">
            <a:avLst/>
          </a:prstGeom>
        </p:spPr>
      </p:pic>
      <p:sp>
        <p:nvSpPr>
          <p:cNvPr id="3" name="Date Placeholder 2">
            <a:extLst>
              <a:ext uri="{FF2B5EF4-FFF2-40B4-BE49-F238E27FC236}">
                <a16:creationId xmlns:a16="http://schemas.microsoft.com/office/drawing/2014/main" id="{4BA0F6BB-6434-6C49-932A-D09176A63528}"/>
              </a:ext>
            </a:extLst>
          </p:cNvPr>
          <p:cNvSpPr>
            <a:spLocks noGrp="1"/>
          </p:cNvSpPr>
          <p:nvPr>
            <p:ph type="dt" sz="half" idx="10"/>
          </p:nvPr>
        </p:nvSpPr>
        <p:spPr/>
        <p:txBody>
          <a:bodyPr/>
          <a:lstStyle/>
          <a:p>
            <a:r>
              <a:rPr lang="ru-RU"/>
              <a:t>12th June 2018</a:t>
            </a:r>
            <a:endParaRPr lang="ru-RU" dirty="0"/>
          </a:p>
        </p:txBody>
      </p:sp>
      <p:sp>
        <p:nvSpPr>
          <p:cNvPr id="4" name="Footer Placeholder 3">
            <a:extLst>
              <a:ext uri="{FF2B5EF4-FFF2-40B4-BE49-F238E27FC236}">
                <a16:creationId xmlns:a16="http://schemas.microsoft.com/office/drawing/2014/main" id="{80186EF2-40D9-9E40-8199-7140B00A6EB4}"/>
              </a:ext>
            </a:extLst>
          </p:cNvPr>
          <p:cNvSpPr>
            <a:spLocks noGrp="1"/>
          </p:cNvSpPr>
          <p:nvPr>
            <p:ph type="ftr" sz="quarter" idx="11"/>
          </p:nvPr>
        </p:nvSpPr>
        <p:spPr/>
        <p:txBody>
          <a:bodyPr/>
          <a:lstStyle/>
          <a:p>
            <a:r>
              <a:rPr lang="en-US"/>
              <a:t>ECCM-ECFD18</a:t>
            </a:r>
            <a:endParaRPr lang="ru-RU" dirty="0"/>
          </a:p>
        </p:txBody>
      </p:sp>
      <p:sp>
        <p:nvSpPr>
          <p:cNvPr id="5" name="Slide Number Placeholder 4">
            <a:extLst>
              <a:ext uri="{FF2B5EF4-FFF2-40B4-BE49-F238E27FC236}">
                <a16:creationId xmlns:a16="http://schemas.microsoft.com/office/drawing/2014/main" id="{90BBC3B9-BCE7-DD43-89BA-33B9036937C4}"/>
              </a:ext>
            </a:extLst>
          </p:cNvPr>
          <p:cNvSpPr>
            <a:spLocks noGrp="1"/>
          </p:cNvSpPr>
          <p:nvPr>
            <p:ph type="sldNum" sz="quarter" idx="12"/>
          </p:nvPr>
        </p:nvSpPr>
        <p:spPr/>
        <p:txBody>
          <a:bodyPr/>
          <a:lstStyle/>
          <a:p>
            <a:fld id="{46F21316-FEC6-F24D-BA95-63BCA72FB409}" type="slidenum">
              <a:rPr lang="ru-RU" smtClean="0"/>
              <a:pPr/>
              <a:t>11</a:t>
            </a:fld>
            <a:endParaRPr lang="ru-RU" dirty="0"/>
          </a:p>
        </p:txBody>
      </p:sp>
    </p:spTree>
    <p:extLst>
      <p:ext uri="{BB962C8B-B14F-4D97-AF65-F5344CB8AC3E}">
        <p14:creationId xmlns:p14="http://schemas.microsoft.com/office/powerpoint/2010/main" val="796359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6956E-C5C0-5144-8657-E8EBCB02AB57}"/>
              </a:ext>
            </a:extLst>
          </p:cNvPr>
          <p:cNvSpPr>
            <a:spLocks noGrp="1"/>
          </p:cNvSpPr>
          <p:nvPr>
            <p:ph idx="1"/>
          </p:nvPr>
        </p:nvSpPr>
        <p:spPr/>
        <p:txBody>
          <a:bodyPr/>
          <a:lstStyle/>
          <a:p>
            <a:r>
              <a:rPr lang="en-US" dirty="0"/>
              <a:t>Supported open-source</a:t>
            </a:r>
            <a:r>
              <a:rPr lang="ru-RU" dirty="0"/>
              <a:t> </a:t>
            </a:r>
            <a:r>
              <a:rPr lang="en-US" b="1" dirty="0">
                <a:solidFill>
                  <a:schemeClr val="accent6">
                    <a:lumMod val="50000"/>
                  </a:schemeClr>
                </a:solidFill>
              </a:rPr>
              <a:t>BSD</a:t>
            </a:r>
            <a:r>
              <a:rPr lang="en-US" dirty="0"/>
              <a:t>-licensed project</a:t>
            </a:r>
            <a:endParaRPr lang="ru-RU" dirty="0"/>
          </a:p>
          <a:p>
            <a:r>
              <a:rPr lang="en-US" dirty="0"/>
              <a:t>Exists on</a:t>
            </a:r>
            <a:r>
              <a:rPr lang="ru-RU" dirty="0"/>
              <a:t> </a:t>
            </a:r>
            <a:r>
              <a:rPr lang="en-US" dirty="0" err="1"/>
              <a:t>git</a:t>
            </a:r>
            <a:r>
              <a:rPr lang="en-US" dirty="0"/>
              <a:t> on</a:t>
            </a:r>
            <a:r>
              <a:rPr lang="ru-RU" dirty="0"/>
              <a:t> </a:t>
            </a:r>
            <a:r>
              <a:rPr lang="en-US" b="1" dirty="0">
                <a:solidFill>
                  <a:schemeClr val="accent6">
                    <a:lumMod val="50000"/>
                  </a:schemeClr>
                </a:solidFill>
              </a:rPr>
              <a:t>http://</a:t>
            </a:r>
            <a:r>
              <a:rPr lang="en-US" b="1" dirty="0" err="1">
                <a:solidFill>
                  <a:schemeClr val="accent6">
                    <a:lumMod val="50000"/>
                  </a:schemeClr>
                </a:solidFill>
              </a:rPr>
              <a:t>github.com</a:t>
            </a:r>
            <a:r>
              <a:rPr lang="en-US" b="1" dirty="0">
                <a:solidFill>
                  <a:schemeClr val="accent6">
                    <a:lumMod val="50000"/>
                  </a:schemeClr>
                </a:solidFill>
              </a:rPr>
              <a:t>/INMOST-DEV/INMOST</a:t>
            </a:r>
            <a:endParaRPr lang="ru-RU" b="1" dirty="0">
              <a:solidFill>
                <a:schemeClr val="accent6">
                  <a:lumMod val="50000"/>
                </a:schemeClr>
              </a:solidFill>
            </a:endParaRPr>
          </a:p>
          <a:p>
            <a:r>
              <a:rPr lang="en-US" dirty="0"/>
              <a:t>Short address</a:t>
            </a:r>
            <a:r>
              <a:rPr lang="ru-RU" dirty="0"/>
              <a:t> </a:t>
            </a:r>
            <a:r>
              <a:rPr lang="en-US" b="1" dirty="0">
                <a:solidFill>
                  <a:schemeClr val="accent6">
                    <a:lumMod val="50000"/>
                  </a:schemeClr>
                </a:solidFill>
              </a:rPr>
              <a:t>http://</a:t>
            </a:r>
            <a:r>
              <a:rPr lang="en-US" b="1" dirty="0" err="1">
                <a:solidFill>
                  <a:schemeClr val="accent6">
                    <a:lumMod val="50000"/>
                  </a:schemeClr>
                </a:solidFill>
              </a:rPr>
              <a:t>www.inmost.org</a:t>
            </a:r>
            <a:endParaRPr lang="en-US" b="1" dirty="0">
              <a:solidFill>
                <a:schemeClr val="accent6">
                  <a:lumMod val="50000"/>
                </a:schemeClr>
              </a:solidFill>
            </a:endParaRPr>
          </a:p>
          <a:p>
            <a:r>
              <a:rPr lang="en-US" dirty="0" err="1"/>
              <a:t>Doxygen</a:t>
            </a:r>
            <a:r>
              <a:rPr lang="en-US" dirty="0"/>
              <a:t> documentation: </a:t>
            </a:r>
            <a:r>
              <a:rPr lang="en-US" b="1" dirty="0">
                <a:solidFill>
                  <a:schemeClr val="accent6">
                    <a:lumMod val="50000"/>
                  </a:schemeClr>
                </a:solidFill>
              </a:rPr>
              <a:t>http://</a:t>
            </a:r>
            <a:r>
              <a:rPr lang="en-US" b="1" dirty="0" err="1">
                <a:solidFill>
                  <a:schemeClr val="accent6">
                    <a:lumMod val="50000"/>
                  </a:schemeClr>
                </a:solidFill>
              </a:rPr>
              <a:t>doxy.inmost.org</a:t>
            </a:r>
            <a:endParaRPr lang="en-US" b="1" dirty="0">
              <a:solidFill>
                <a:schemeClr val="accent6">
                  <a:lumMod val="50000"/>
                </a:schemeClr>
              </a:solidFill>
            </a:endParaRPr>
          </a:p>
          <a:p>
            <a:r>
              <a:rPr lang="en-US" dirty="0"/>
              <a:t>Wiki documentation: </a:t>
            </a:r>
            <a:r>
              <a:rPr lang="en-US" b="1" dirty="0">
                <a:solidFill>
                  <a:schemeClr val="accent6">
                    <a:lumMod val="50000"/>
                  </a:schemeClr>
                </a:solidFill>
              </a:rPr>
              <a:t>http://</a:t>
            </a:r>
            <a:r>
              <a:rPr lang="en-US" b="1" dirty="0" err="1">
                <a:solidFill>
                  <a:schemeClr val="accent6">
                    <a:lumMod val="50000"/>
                  </a:schemeClr>
                </a:solidFill>
              </a:rPr>
              <a:t>wiki.inmost.org</a:t>
            </a:r>
            <a:endParaRPr lang="en-US" b="1" dirty="0">
              <a:solidFill>
                <a:schemeClr val="accent6">
                  <a:lumMod val="50000"/>
                </a:schemeClr>
              </a:solidFill>
            </a:endParaRPr>
          </a:p>
          <a:p>
            <a:r>
              <a:rPr lang="en-US" dirty="0"/>
              <a:t>Many integrated </a:t>
            </a:r>
            <a:r>
              <a:rPr lang="en-US" dirty="0">
                <a:solidFill>
                  <a:schemeClr val="accent6">
                    <a:lumMod val="50000"/>
                  </a:schemeClr>
                </a:solidFill>
              </a:rPr>
              <a:t>examples</a:t>
            </a:r>
            <a:r>
              <a:rPr lang="en-US" dirty="0"/>
              <a:t> and </a:t>
            </a:r>
            <a:r>
              <a:rPr lang="en-US" dirty="0">
                <a:solidFill>
                  <a:schemeClr val="accent6">
                    <a:lumMod val="50000"/>
                  </a:schemeClr>
                </a:solidFill>
              </a:rPr>
              <a:t>instruments</a:t>
            </a:r>
            <a:r>
              <a:rPr lang="ru-RU" dirty="0"/>
              <a:t>.</a:t>
            </a:r>
          </a:p>
        </p:txBody>
      </p:sp>
      <p:sp>
        <p:nvSpPr>
          <p:cNvPr id="7" name="Title 1">
            <a:extLst>
              <a:ext uri="{FF2B5EF4-FFF2-40B4-BE49-F238E27FC236}">
                <a16:creationId xmlns:a16="http://schemas.microsoft.com/office/drawing/2014/main" id="{2DD14952-2A76-4044-AE2B-DEF1C8F5B083}"/>
              </a:ext>
            </a:extLst>
          </p:cNvPr>
          <p:cNvSpPr>
            <a:spLocks noGrp="1"/>
          </p:cNvSpPr>
          <p:nvPr>
            <p:ph type="title"/>
          </p:nvPr>
        </p:nvSpPr>
        <p:spPr>
          <a:xfrm>
            <a:off x="2731327" y="127622"/>
            <a:ext cx="9049987" cy="834282"/>
          </a:xfrm>
        </p:spPr>
        <p:txBody>
          <a:bodyPr/>
          <a:lstStyle/>
          <a:p>
            <a:r>
              <a:rPr lang="en-US" dirty="0"/>
              <a:t>INMOST: Today</a:t>
            </a:r>
            <a:endParaRPr lang="ru-RU" dirty="0"/>
          </a:p>
        </p:txBody>
      </p:sp>
      <p:sp>
        <p:nvSpPr>
          <p:cNvPr id="2" name="Date Placeholder 1">
            <a:extLst>
              <a:ext uri="{FF2B5EF4-FFF2-40B4-BE49-F238E27FC236}">
                <a16:creationId xmlns:a16="http://schemas.microsoft.com/office/drawing/2014/main" id="{CE137996-39B8-1944-B5FF-E80632FF7148}"/>
              </a:ext>
            </a:extLst>
          </p:cNvPr>
          <p:cNvSpPr>
            <a:spLocks noGrp="1"/>
          </p:cNvSpPr>
          <p:nvPr>
            <p:ph type="dt" sz="half" idx="10"/>
          </p:nvPr>
        </p:nvSpPr>
        <p:spPr/>
        <p:txBody>
          <a:bodyPr/>
          <a:lstStyle/>
          <a:p>
            <a:r>
              <a:rPr lang="ru-RU"/>
              <a:t>12th June 2018</a:t>
            </a:r>
            <a:endParaRPr lang="ru-RU" dirty="0"/>
          </a:p>
        </p:txBody>
      </p:sp>
      <p:sp>
        <p:nvSpPr>
          <p:cNvPr id="4" name="Footer Placeholder 3">
            <a:extLst>
              <a:ext uri="{FF2B5EF4-FFF2-40B4-BE49-F238E27FC236}">
                <a16:creationId xmlns:a16="http://schemas.microsoft.com/office/drawing/2014/main" id="{6FFF454E-4A88-CF46-93FF-11D1C3C0E883}"/>
              </a:ext>
            </a:extLst>
          </p:cNvPr>
          <p:cNvSpPr>
            <a:spLocks noGrp="1"/>
          </p:cNvSpPr>
          <p:nvPr>
            <p:ph type="ftr" sz="quarter" idx="11"/>
          </p:nvPr>
        </p:nvSpPr>
        <p:spPr/>
        <p:txBody>
          <a:bodyPr/>
          <a:lstStyle/>
          <a:p>
            <a:r>
              <a:rPr lang="en-US"/>
              <a:t>ECCM-ECFD18</a:t>
            </a:r>
            <a:endParaRPr lang="ru-RU" dirty="0"/>
          </a:p>
        </p:txBody>
      </p:sp>
      <p:sp>
        <p:nvSpPr>
          <p:cNvPr id="5" name="Slide Number Placeholder 4">
            <a:extLst>
              <a:ext uri="{FF2B5EF4-FFF2-40B4-BE49-F238E27FC236}">
                <a16:creationId xmlns:a16="http://schemas.microsoft.com/office/drawing/2014/main" id="{1BD364AC-1C45-DC4A-B3D3-AC5CEFA76647}"/>
              </a:ext>
            </a:extLst>
          </p:cNvPr>
          <p:cNvSpPr>
            <a:spLocks noGrp="1"/>
          </p:cNvSpPr>
          <p:nvPr>
            <p:ph type="sldNum" sz="quarter" idx="12"/>
          </p:nvPr>
        </p:nvSpPr>
        <p:spPr/>
        <p:txBody>
          <a:bodyPr/>
          <a:lstStyle/>
          <a:p>
            <a:fld id="{46F21316-FEC6-F24D-BA95-63BCA72FB409}" type="slidenum">
              <a:rPr lang="ru-RU" smtClean="0"/>
              <a:pPr/>
              <a:t>12</a:t>
            </a:fld>
            <a:endParaRPr lang="ru-RU"/>
          </a:p>
        </p:txBody>
      </p:sp>
    </p:spTree>
    <p:extLst>
      <p:ext uri="{BB962C8B-B14F-4D97-AF65-F5344CB8AC3E}">
        <p14:creationId xmlns:p14="http://schemas.microsoft.com/office/powerpoint/2010/main" val="1994275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568E-36A8-FF48-8918-2A75816A4294}"/>
              </a:ext>
            </a:extLst>
          </p:cNvPr>
          <p:cNvSpPr>
            <a:spLocks noGrp="1"/>
          </p:cNvSpPr>
          <p:nvPr>
            <p:ph type="title"/>
          </p:nvPr>
        </p:nvSpPr>
        <p:spPr/>
        <p:txBody>
          <a:bodyPr/>
          <a:lstStyle/>
          <a:p>
            <a:r>
              <a:rPr lang="en-US" dirty="0"/>
              <a:t>Models</a:t>
            </a:r>
            <a:endParaRPr lang="ru-RU" dirty="0"/>
          </a:p>
        </p:txBody>
      </p:sp>
      <p:sp>
        <p:nvSpPr>
          <p:cNvPr id="3" name="Text Placeholder 2">
            <a:extLst>
              <a:ext uri="{FF2B5EF4-FFF2-40B4-BE49-F238E27FC236}">
                <a16:creationId xmlns:a16="http://schemas.microsoft.com/office/drawing/2014/main" id="{8B292304-E8FD-E14F-96D1-FC6DF5F0AE74}"/>
              </a:ext>
            </a:extLst>
          </p:cNvPr>
          <p:cNvSpPr>
            <a:spLocks noGrp="1"/>
          </p:cNvSpPr>
          <p:nvPr>
            <p:ph type="body" idx="1"/>
          </p:nvPr>
        </p:nvSpPr>
        <p:spPr/>
        <p:txBody>
          <a:bodyPr/>
          <a:lstStyle/>
          <a:p>
            <a:r>
              <a:rPr lang="en-US" dirty="0"/>
              <a:t>on INMOST</a:t>
            </a:r>
            <a:endParaRPr lang="ru-RU" dirty="0"/>
          </a:p>
        </p:txBody>
      </p:sp>
      <p:sp>
        <p:nvSpPr>
          <p:cNvPr id="4" name="Date Placeholder 3">
            <a:extLst>
              <a:ext uri="{FF2B5EF4-FFF2-40B4-BE49-F238E27FC236}">
                <a16:creationId xmlns:a16="http://schemas.microsoft.com/office/drawing/2014/main" id="{B7657BE5-768D-B94E-AAC9-583792F1D7B4}"/>
              </a:ext>
            </a:extLst>
          </p:cNvPr>
          <p:cNvSpPr>
            <a:spLocks noGrp="1"/>
          </p:cNvSpPr>
          <p:nvPr>
            <p:ph type="dt" sz="half" idx="10"/>
          </p:nvPr>
        </p:nvSpPr>
        <p:spPr/>
        <p:txBody>
          <a:bodyPr/>
          <a:lstStyle/>
          <a:p>
            <a:r>
              <a:rPr lang="ru-RU"/>
              <a:t>12th June 2018</a:t>
            </a:r>
            <a:endParaRPr lang="ru-RU" dirty="0"/>
          </a:p>
        </p:txBody>
      </p:sp>
      <p:sp>
        <p:nvSpPr>
          <p:cNvPr id="5" name="Footer Placeholder 4">
            <a:extLst>
              <a:ext uri="{FF2B5EF4-FFF2-40B4-BE49-F238E27FC236}">
                <a16:creationId xmlns:a16="http://schemas.microsoft.com/office/drawing/2014/main" id="{1D80D372-3D93-D740-A2B0-BAC69FE8700D}"/>
              </a:ext>
            </a:extLst>
          </p:cNvPr>
          <p:cNvSpPr>
            <a:spLocks noGrp="1"/>
          </p:cNvSpPr>
          <p:nvPr>
            <p:ph type="ftr" sz="quarter" idx="11"/>
          </p:nvPr>
        </p:nvSpPr>
        <p:spPr/>
        <p:txBody>
          <a:bodyPr/>
          <a:lstStyle/>
          <a:p>
            <a:r>
              <a:rPr lang="en-US"/>
              <a:t>ECCM-ECFD18</a:t>
            </a:r>
            <a:endParaRPr lang="ru-RU" dirty="0"/>
          </a:p>
        </p:txBody>
      </p:sp>
      <p:sp>
        <p:nvSpPr>
          <p:cNvPr id="6" name="Slide Number Placeholder 5">
            <a:extLst>
              <a:ext uri="{FF2B5EF4-FFF2-40B4-BE49-F238E27FC236}">
                <a16:creationId xmlns:a16="http://schemas.microsoft.com/office/drawing/2014/main" id="{168C706F-D5E4-A442-8E52-15D861E9642E}"/>
              </a:ext>
            </a:extLst>
          </p:cNvPr>
          <p:cNvSpPr>
            <a:spLocks noGrp="1"/>
          </p:cNvSpPr>
          <p:nvPr>
            <p:ph type="sldNum" sz="quarter" idx="12"/>
          </p:nvPr>
        </p:nvSpPr>
        <p:spPr/>
        <p:txBody>
          <a:bodyPr/>
          <a:lstStyle/>
          <a:p>
            <a:fld id="{46F21316-FEC6-F24D-BA95-63BCA72FB409}" type="slidenum">
              <a:rPr lang="ru-RU" smtClean="0"/>
              <a:pPr/>
              <a:t>13</a:t>
            </a:fld>
            <a:endParaRPr lang="ru-RU"/>
          </a:p>
        </p:txBody>
      </p:sp>
    </p:spTree>
    <p:extLst>
      <p:ext uri="{BB962C8B-B14F-4D97-AF65-F5344CB8AC3E}">
        <p14:creationId xmlns:p14="http://schemas.microsoft.com/office/powerpoint/2010/main" val="3950595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B56B9-CB3A-4F4D-94B6-7171B6C26517}"/>
              </a:ext>
            </a:extLst>
          </p:cNvPr>
          <p:cNvSpPr>
            <a:spLocks noGrp="1"/>
          </p:cNvSpPr>
          <p:nvPr>
            <p:ph type="title"/>
          </p:nvPr>
        </p:nvSpPr>
        <p:spPr/>
        <p:txBody>
          <a:bodyPr/>
          <a:lstStyle/>
          <a:p>
            <a:r>
              <a:rPr lang="en-US" dirty="0"/>
              <a:t>Models: Black-oil</a:t>
            </a:r>
            <a:endParaRPr lang="ru-RU" dirty="0"/>
          </a:p>
        </p:txBody>
      </p:sp>
      <p:sp>
        <p:nvSpPr>
          <p:cNvPr id="7" name="TextBox 6">
            <a:extLst>
              <a:ext uri="{FF2B5EF4-FFF2-40B4-BE49-F238E27FC236}">
                <a16:creationId xmlns:a16="http://schemas.microsoft.com/office/drawing/2014/main" id="{6A576C99-52D6-8F43-81E1-6F0287F14B02}"/>
              </a:ext>
            </a:extLst>
          </p:cNvPr>
          <p:cNvSpPr txBox="1"/>
          <p:nvPr/>
        </p:nvSpPr>
        <p:spPr>
          <a:xfrm>
            <a:off x="683568" y="1932032"/>
            <a:ext cx="1190647" cy="369332"/>
          </a:xfrm>
          <a:prstGeom prst="rect">
            <a:avLst/>
          </a:prstGeom>
          <a:noFill/>
        </p:spPr>
        <p:txBody>
          <a:bodyPr wrap="none" rtlCol="0">
            <a:spAutoFit/>
          </a:bodyPr>
          <a:lstStyle/>
          <a:p>
            <a:r>
              <a:rPr lang="en-US" b="1" dirty="0"/>
              <a:t>Equations</a:t>
            </a:r>
            <a:r>
              <a:rPr lang="ru-RU" b="1" dirty="0"/>
              <a:t>:</a:t>
            </a:r>
          </a:p>
        </p:txBody>
      </p:sp>
      <p:sp>
        <p:nvSpPr>
          <p:cNvPr id="8" name="TextBox 7">
            <a:extLst>
              <a:ext uri="{FF2B5EF4-FFF2-40B4-BE49-F238E27FC236}">
                <a16:creationId xmlns:a16="http://schemas.microsoft.com/office/drawing/2014/main" id="{4504D90E-8527-F744-888A-6BFAE1D3741B}"/>
              </a:ext>
            </a:extLst>
          </p:cNvPr>
          <p:cNvSpPr txBox="1"/>
          <p:nvPr/>
        </p:nvSpPr>
        <p:spPr>
          <a:xfrm>
            <a:off x="607971" y="1522100"/>
            <a:ext cx="1266244" cy="369332"/>
          </a:xfrm>
          <a:prstGeom prst="rect">
            <a:avLst/>
          </a:prstGeom>
          <a:noFill/>
        </p:spPr>
        <p:txBody>
          <a:bodyPr wrap="none" rtlCol="0">
            <a:spAutoFit/>
          </a:bodyPr>
          <a:lstStyle/>
          <a:p>
            <a:r>
              <a:rPr lang="en-US" b="1" dirty="0"/>
              <a:t>Unknowns</a:t>
            </a:r>
            <a:r>
              <a:rPr lang="ru-RU" b="1"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A00FCCB-4DB5-D14E-AE76-309BAF5A2D55}"/>
                  </a:ext>
                </a:extLst>
              </p:cNvPr>
              <p:cNvSpPr txBox="1"/>
              <p:nvPr/>
            </p:nvSpPr>
            <p:spPr>
              <a:xfrm>
                <a:off x="2062200" y="1486391"/>
                <a:ext cx="3292824" cy="39190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𝑜</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𝑔</m:t>
                        </m:r>
                      </m:sub>
                    </m:sSub>
                  </m:oMath>
                </a14:m>
                <a:r>
                  <a:rPr lang="en-US" dirty="0"/>
                  <a:t> 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𝑏</m:t>
                        </m:r>
                      </m:sub>
                    </m:sSub>
                  </m:oMath>
                </a14:m>
                <a:r>
                  <a:rPr lang="en-US" dirty="0"/>
                  <a:t>depending on state</a:t>
                </a:r>
                <a:endParaRPr lang="ru-RU" dirty="0"/>
              </a:p>
            </p:txBody>
          </p:sp>
        </mc:Choice>
        <mc:Fallback xmlns="">
          <p:sp>
            <p:nvSpPr>
              <p:cNvPr id="3" name="TextBox 2">
                <a:extLst>
                  <a:ext uri="{FF2B5EF4-FFF2-40B4-BE49-F238E27FC236}">
                    <a16:creationId xmlns:a16="http://schemas.microsoft.com/office/drawing/2014/main" id="{2A00FCCB-4DB5-D14E-AE76-309BAF5A2D55}"/>
                  </a:ext>
                </a:extLst>
              </p:cNvPr>
              <p:cNvSpPr txBox="1">
                <a:spLocks noRot="1" noChangeAspect="1" noMove="1" noResize="1" noEditPoints="1" noAdjustHandles="1" noChangeArrowheads="1" noChangeShapeType="1" noTextEdit="1"/>
              </p:cNvSpPr>
              <p:nvPr/>
            </p:nvSpPr>
            <p:spPr>
              <a:xfrm>
                <a:off x="2062200" y="1486391"/>
                <a:ext cx="3292824" cy="391902"/>
              </a:xfrm>
              <a:prstGeom prst="rect">
                <a:avLst/>
              </a:prstGeom>
              <a:blipFill>
                <a:blip r:embed="rId11"/>
                <a:stretch>
                  <a:fillRect t="-6250" r="-383" b="-187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26D894-2AEE-4B45-8981-9F0A8AFA3C8C}"/>
                  </a:ext>
                </a:extLst>
              </p:cNvPr>
              <p:cNvSpPr txBox="1"/>
              <p:nvPr/>
            </p:nvSpPr>
            <p:spPr>
              <a:xfrm>
                <a:off x="2100841" y="1968653"/>
                <a:ext cx="4177234"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sSub>
                            <m:sSubPr>
                              <m:ctrlPr>
                                <a:rPr lang="ru-RU"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𝑤</m:t>
                              </m:r>
                            </m:sub>
                          </m:sSub>
                          <m:r>
                            <a:rPr lang="ru-RU" i="1" smtClean="0">
                              <a:latin typeface="Cambria Math" panose="02040503050406030204" pitchFamily="18" charset="0"/>
                              <a:ea typeface="Cambria Math" panose="02040503050406030204" pitchFamily="18" charset="0"/>
                            </a:rPr>
                            <m:t>𝜃</m:t>
                          </m:r>
                          <m:sSub>
                            <m:sSubPr>
                              <m:ctrlPr>
                                <a:rPr lang="ru-RU"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𝑤</m:t>
                              </m:r>
                            </m:sub>
                          </m:sSub>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𝕂</m:t>
                          </m:r>
                          <m:d>
                            <m:dPr>
                              <m:ctrlPr>
                                <a:rPr lang="en-US" i="1">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𝑔</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𝑤</m:t>
                          </m:r>
                        </m:sub>
                      </m:sSub>
                    </m:oMath>
                  </m:oMathPara>
                </a14:m>
                <a:endParaRPr lang="ru-RU" dirty="0"/>
              </a:p>
            </p:txBody>
          </p:sp>
        </mc:Choice>
        <mc:Fallback xmlns="">
          <p:sp>
            <p:nvSpPr>
              <p:cNvPr id="10" name="TextBox 9">
                <a:extLst>
                  <a:ext uri="{FF2B5EF4-FFF2-40B4-BE49-F238E27FC236}">
                    <a16:creationId xmlns:a16="http://schemas.microsoft.com/office/drawing/2014/main" id="{A926D894-2AEE-4B45-8981-9F0A8AFA3C8C}"/>
                  </a:ext>
                </a:extLst>
              </p:cNvPr>
              <p:cNvSpPr txBox="1">
                <a:spLocks noRot="1" noChangeAspect="1" noMove="1" noResize="1" noEditPoints="1" noAdjustHandles="1" noChangeArrowheads="1" noChangeShapeType="1" noTextEdit="1"/>
              </p:cNvSpPr>
              <p:nvPr/>
            </p:nvSpPr>
            <p:spPr>
              <a:xfrm>
                <a:off x="2100841" y="1968653"/>
                <a:ext cx="4177234" cy="526683"/>
              </a:xfrm>
              <a:prstGeom prst="rect">
                <a:avLst/>
              </a:prstGeom>
              <a:blipFill>
                <a:blip r:embed="rId12"/>
                <a:stretch>
                  <a:fillRect b="-142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50178E-15A5-C14C-B187-AC3FD5D0A709}"/>
                  </a:ext>
                </a:extLst>
              </p:cNvPr>
              <p:cNvSpPr txBox="1"/>
              <p:nvPr/>
            </p:nvSpPr>
            <p:spPr>
              <a:xfrm>
                <a:off x="2100841" y="2582528"/>
                <a:ext cx="4730334"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sSub>
                            <m:sSubPr>
                              <m:ctrlPr>
                                <a:rPr lang="ru-RU"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𝑜</m:t>
                              </m:r>
                            </m:sub>
                          </m:sSub>
                          <m:r>
                            <a:rPr lang="ru-RU" i="1" smtClean="0">
                              <a:latin typeface="Cambria Math" panose="02040503050406030204" pitchFamily="18" charset="0"/>
                              <a:ea typeface="Cambria Math" panose="02040503050406030204" pitchFamily="18" charset="0"/>
                            </a:rPr>
                            <m:t>𝜃</m:t>
                          </m:r>
                          <m:sSub>
                            <m:sSubPr>
                              <m:ctrlPr>
                                <a:rPr lang="ru-RU"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𝑜</m:t>
                              </m:r>
                            </m:sub>
                          </m:sSub>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𝑜</m:t>
                              </m:r>
                            </m:sub>
                          </m:sSub>
                          <m:r>
                            <a:rPr lang="en-US" i="1">
                              <a:latin typeface="Cambria Math" panose="02040503050406030204" pitchFamily="18" charset="0"/>
                              <a:ea typeface="Cambria Math" panose="02040503050406030204" pitchFamily="18" charset="0"/>
                            </a:rPr>
                            <m:t>𝕂</m:t>
                          </m:r>
                          <m:d>
                            <m:dPr>
                              <m:ctrlPr>
                                <a:rPr lang="en-US" i="1">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r>
                                <m:rPr>
                                  <m:sty m:val="p"/>
                                </m:rP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𝑃𝑐</m:t>
                                  </m:r>
                                </m:e>
                                <m:sub>
                                  <m:r>
                                    <a:rPr lang="en-US" b="0" i="1" smtClean="0">
                                      <a:latin typeface="Cambria Math" panose="02040503050406030204" pitchFamily="18" charset="0"/>
                                      <a:ea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𝑔</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𝑜</m:t>
                          </m:r>
                        </m:sub>
                      </m:sSub>
                    </m:oMath>
                  </m:oMathPara>
                </a14:m>
                <a:endParaRPr lang="ru-RU" dirty="0"/>
              </a:p>
            </p:txBody>
          </p:sp>
        </mc:Choice>
        <mc:Fallback xmlns="">
          <p:sp>
            <p:nvSpPr>
              <p:cNvPr id="15" name="TextBox 14">
                <a:extLst>
                  <a:ext uri="{FF2B5EF4-FFF2-40B4-BE49-F238E27FC236}">
                    <a16:creationId xmlns:a16="http://schemas.microsoft.com/office/drawing/2014/main" id="{F350178E-15A5-C14C-B187-AC3FD5D0A709}"/>
                  </a:ext>
                </a:extLst>
              </p:cNvPr>
              <p:cNvSpPr txBox="1">
                <a:spLocks noRot="1" noChangeAspect="1" noMove="1" noResize="1" noEditPoints="1" noAdjustHandles="1" noChangeArrowheads="1" noChangeShapeType="1" noTextEdit="1"/>
              </p:cNvSpPr>
              <p:nvPr/>
            </p:nvSpPr>
            <p:spPr>
              <a:xfrm>
                <a:off x="2100841" y="2582528"/>
                <a:ext cx="4730334" cy="526683"/>
              </a:xfrm>
              <a:prstGeom prst="rect">
                <a:avLst/>
              </a:prstGeom>
              <a:blipFill>
                <a:blip r:embed="rId13"/>
                <a:stretch>
                  <a:fillRect b="-1395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ECEEFFC-1809-CD49-A4EE-205D7C91CA66}"/>
                  </a:ext>
                </a:extLst>
              </p:cNvPr>
              <p:cNvSpPr txBox="1"/>
              <p:nvPr/>
            </p:nvSpPr>
            <p:spPr>
              <a:xfrm>
                <a:off x="1241093" y="3193204"/>
                <a:ext cx="5667642"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sSub>
                            <m:sSubPr>
                              <m:ctrlPr>
                                <a:rPr lang="ru-RU" i="1" smtClean="0">
                                  <a:latin typeface="Cambria Math" panose="02040503050406030204" pitchFamily="18" charset="0"/>
                                  <a:ea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𝑔</m:t>
                              </m:r>
                            </m:sub>
                          </m:sSub>
                          <m:r>
                            <a:rPr lang="ru-RU" i="1" smtClean="0">
                              <a:latin typeface="Cambria Math" panose="02040503050406030204" pitchFamily="18" charset="0"/>
                              <a:ea typeface="Cambria Math" panose="02040503050406030204" pitchFamily="18" charset="0"/>
                            </a:rPr>
                            <m:t>𝜃</m:t>
                          </m:r>
                          <m:d>
                            <m:dPr>
                              <m:ctrlPr>
                                <a:rPr lang="ru-RU"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𝑅</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𝑔</m:t>
                                  </m:r>
                                </m:sub>
                              </m:sSub>
                            </m:e>
                          </m:d>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𝕂</m:t>
                          </m:r>
                          <m:d>
                            <m:dPr>
                              <m:ctrlPr>
                                <a:rPr lang="en-US" i="1">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r>
                                <m:rPr>
                                  <m:sty m:val="p"/>
                                </m:rP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𝑃𝑐</m:t>
                                  </m:r>
                                </m:e>
                                <m:sub>
                                  <m:r>
                                    <a:rPr lang="en-US" b="0" i="1" smtClean="0">
                                      <a:latin typeface="Cambria Math" panose="02040503050406030204" pitchFamily="18" charset="0"/>
                                      <a:ea typeface="Cambria Math" panose="02040503050406030204" pitchFamily="18" charset="0"/>
                                    </a:rPr>
                                    <m:t>𝑔</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𝑔</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𝑧</m:t>
                              </m:r>
                            </m:e>
                          </m:d>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𝑔</m:t>
                          </m:r>
                        </m:sub>
                      </m:sSub>
                    </m:oMath>
                  </m:oMathPara>
                </a14:m>
                <a:endParaRPr lang="ru-RU" dirty="0"/>
              </a:p>
            </p:txBody>
          </p:sp>
        </mc:Choice>
        <mc:Fallback xmlns="">
          <p:sp>
            <p:nvSpPr>
              <p:cNvPr id="16" name="TextBox 15">
                <a:extLst>
                  <a:ext uri="{FF2B5EF4-FFF2-40B4-BE49-F238E27FC236}">
                    <a16:creationId xmlns:a16="http://schemas.microsoft.com/office/drawing/2014/main" id="{3ECEEFFC-1809-CD49-A4EE-205D7C91CA66}"/>
                  </a:ext>
                </a:extLst>
              </p:cNvPr>
              <p:cNvSpPr txBox="1">
                <a:spLocks noRot="1" noChangeAspect="1" noMove="1" noResize="1" noEditPoints="1" noAdjustHandles="1" noChangeArrowheads="1" noChangeShapeType="1" noTextEdit="1"/>
              </p:cNvSpPr>
              <p:nvPr/>
            </p:nvSpPr>
            <p:spPr>
              <a:xfrm>
                <a:off x="1241093" y="3193204"/>
                <a:ext cx="5667642" cy="578235"/>
              </a:xfrm>
              <a:prstGeom prst="rect">
                <a:avLst/>
              </a:prstGeom>
              <a:blipFill>
                <a:blip r:embed="rId14"/>
                <a:stretch>
                  <a:fillRect b="-12766"/>
                </a:stretch>
              </a:blipFill>
            </p:spPr>
            <p:txBody>
              <a:bodyPr/>
              <a:lstStyle/>
              <a:p>
                <a:r>
                  <a:rPr lang="ru-RU">
                    <a:noFill/>
                  </a:rPr>
                  <a:t> </a:t>
                </a:r>
              </a:p>
            </p:txBody>
          </p:sp>
        </mc:Fallback>
      </mc:AlternateContent>
      <p:pic>
        <p:nvPicPr>
          <p:cNvPr id="11" name="spe10.mp4">
            <a:hlinkClick r:id="" action="ppaction://media"/>
            <a:extLst>
              <a:ext uri="{FF2B5EF4-FFF2-40B4-BE49-F238E27FC236}">
                <a16:creationId xmlns:a16="http://schemas.microsoft.com/office/drawing/2014/main" id="{476F10B8-161C-334D-86EE-8EFFDBF0077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15"/>
          <a:stretch>
            <a:fillRect/>
          </a:stretch>
        </p:blipFill>
        <p:spPr>
          <a:xfrm>
            <a:off x="7585133" y="1219499"/>
            <a:ext cx="4196181" cy="2458686"/>
          </a:xfrm>
        </p:spPr>
      </p:pic>
      <p:pic>
        <p:nvPicPr>
          <p:cNvPr id="12" name="ff_swat2.avi">
            <a:hlinkClick r:id="" action="ppaction://media"/>
            <a:extLst>
              <a:ext uri="{FF2B5EF4-FFF2-40B4-BE49-F238E27FC236}">
                <a16:creationId xmlns:a16="http://schemas.microsoft.com/office/drawing/2014/main" id="{D1811966-EC1F-4745-BC85-DB1ACA9F8564}"/>
              </a:ext>
            </a:extLst>
          </p:cNvPr>
          <p:cNvPicPr>
            <a:picLocks noChangeAspect="1"/>
          </p:cNvPicPr>
          <p:nvPr>
            <a:videoFile r:link="rId4"/>
            <p:extLst>
              <p:ext uri="{DAA4B4D4-6D71-4841-9C94-3DE7FCFB9230}">
                <p14:media xmlns:p14="http://schemas.microsoft.com/office/powerpoint/2010/main" r:link="rId3"/>
              </p:ext>
            </p:extLst>
          </p:nvPr>
        </p:nvPicPr>
        <p:blipFill rotWithShape="1">
          <a:blip r:embed="rId16">
            <a:extLst>
              <a:ext uri="{28A0092B-C50C-407E-A947-70E740481C1C}">
                <a14:useLocalDpi xmlns:a14="http://schemas.microsoft.com/office/drawing/2010/main" val="0"/>
              </a:ext>
            </a:extLst>
          </a:blip>
          <a:srcRect r="13173"/>
          <a:stretch/>
        </p:blipFill>
        <p:spPr bwMode="auto">
          <a:xfrm>
            <a:off x="780183" y="3855432"/>
            <a:ext cx="4131054" cy="252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obstacles10.mov">
            <a:hlinkClick r:id="" action="ppaction://media"/>
            <a:extLst>
              <a:ext uri="{FF2B5EF4-FFF2-40B4-BE49-F238E27FC236}">
                <a16:creationId xmlns:a16="http://schemas.microsoft.com/office/drawing/2014/main" id="{45750E83-B080-F242-BD73-44EE7BF41423}"/>
              </a:ext>
            </a:extLst>
          </p:cNvPr>
          <p:cNvPicPr>
            <a:picLocks noChangeAspect="1"/>
          </p:cNvPicPr>
          <p:nvPr>
            <a:videoFile r:link="rId6"/>
            <p:extLst>
              <p:ext uri="{DAA4B4D4-6D71-4841-9C94-3DE7FCFB9230}">
                <p14:media xmlns:p14="http://schemas.microsoft.com/office/powerpoint/2010/main" r:link="rId5"/>
              </p:ext>
            </p:extLst>
          </p:nvPr>
        </p:nvPicPr>
        <p:blipFill rotWithShape="1">
          <a:blip r:embed="rId17"/>
          <a:srcRect l="16577" r="6083"/>
          <a:stretch>
            <a:fillRect/>
          </a:stretch>
        </p:blipFill>
        <p:spPr bwMode="auto">
          <a:xfrm>
            <a:off x="5227683" y="3941828"/>
            <a:ext cx="2877931" cy="248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fracs2d">
            <a:hlinkClick r:id="" action="ppaction://media"/>
            <a:extLst>
              <a:ext uri="{FF2B5EF4-FFF2-40B4-BE49-F238E27FC236}">
                <a16:creationId xmlns:a16="http://schemas.microsoft.com/office/drawing/2014/main" id="{D4C1B8A8-F91A-5140-A956-1A06ED090D3A}"/>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18"/>
          <a:srcRect l="11928" t="16706" r="12704" b="17678"/>
          <a:stretch>
            <a:fillRect/>
          </a:stretch>
        </p:blipFill>
        <p:spPr>
          <a:xfrm>
            <a:off x="8422060" y="3875245"/>
            <a:ext cx="2597235" cy="2597235"/>
          </a:xfrm>
          <a:prstGeom prst="rect">
            <a:avLst/>
          </a:prstGeom>
        </p:spPr>
      </p:pic>
      <p:sp>
        <p:nvSpPr>
          <p:cNvPr id="4" name="TextBox 3">
            <a:extLst>
              <a:ext uri="{FF2B5EF4-FFF2-40B4-BE49-F238E27FC236}">
                <a16:creationId xmlns:a16="http://schemas.microsoft.com/office/drawing/2014/main" id="{3C92F7DF-550E-B045-A4F8-D9B100C79E52}"/>
              </a:ext>
            </a:extLst>
          </p:cNvPr>
          <p:cNvSpPr txBox="1"/>
          <p:nvPr/>
        </p:nvSpPr>
        <p:spPr>
          <a:xfrm>
            <a:off x="7891065" y="3602439"/>
            <a:ext cx="3584315" cy="369332"/>
          </a:xfrm>
          <a:prstGeom prst="rect">
            <a:avLst/>
          </a:prstGeom>
          <a:noFill/>
        </p:spPr>
        <p:txBody>
          <a:bodyPr wrap="none" rtlCol="0">
            <a:spAutoFit/>
          </a:bodyPr>
          <a:lstStyle/>
          <a:p>
            <a:r>
              <a:rPr lang="en-US" dirty="0"/>
              <a:t>Dynamic grids, SPE10 based geology</a:t>
            </a:r>
            <a:endParaRPr lang="ru-RU" dirty="0"/>
          </a:p>
        </p:txBody>
      </p:sp>
      <p:sp>
        <p:nvSpPr>
          <p:cNvPr id="5" name="TextBox 4">
            <a:extLst>
              <a:ext uri="{FF2B5EF4-FFF2-40B4-BE49-F238E27FC236}">
                <a16:creationId xmlns:a16="http://schemas.microsoft.com/office/drawing/2014/main" id="{435D1B33-0B29-7F4D-B7BA-B731F110A3C4}"/>
              </a:ext>
            </a:extLst>
          </p:cNvPr>
          <p:cNvSpPr txBox="1"/>
          <p:nvPr/>
        </p:nvSpPr>
        <p:spPr>
          <a:xfrm>
            <a:off x="9004515" y="6422894"/>
            <a:ext cx="1055354" cy="369332"/>
          </a:xfrm>
          <a:prstGeom prst="rect">
            <a:avLst/>
          </a:prstGeom>
          <a:noFill/>
        </p:spPr>
        <p:txBody>
          <a:bodyPr wrap="none" rtlCol="0">
            <a:spAutoFit/>
          </a:bodyPr>
          <a:lstStyle/>
          <a:p>
            <a:r>
              <a:rPr lang="en-US" dirty="0"/>
              <a:t>Fractures</a:t>
            </a:r>
            <a:endParaRPr lang="ru-RU" dirty="0"/>
          </a:p>
        </p:txBody>
      </p:sp>
      <p:sp>
        <p:nvSpPr>
          <p:cNvPr id="6" name="TextBox 5">
            <a:extLst>
              <a:ext uri="{FF2B5EF4-FFF2-40B4-BE49-F238E27FC236}">
                <a16:creationId xmlns:a16="http://schemas.microsoft.com/office/drawing/2014/main" id="{F0B358C4-AE29-594C-8FE8-AA7CD02717EB}"/>
              </a:ext>
            </a:extLst>
          </p:cNvPr>
          <p:cNvSpPr txBox="1"/>
          <p:nvPr/>
        </p:nvSpPr>
        <p:spPr>
          <a:xfrm>
            <a:off x="5738017" y="6382031"/>
            <a:ext cx="2016129" cy="369332"/>
          </a:xfrm>
          <a:prstGeom prst="rect">
            <a:avLst/>
          </a:prstGeom>
          <a:noFill/>
        </p:spPr>
        <p:txBody>
          <a:bodyPr wrap="none" rtlCol="0">
            <a:spAutoFit/>
          </a:bodyPr>
          <a:lstStyle/>
          <a:p>
            <a:r>
              <a:rPr lang="en-US" dirty="0"/>
              <a:t>Extreme anisotropy</a:t>
            </a:r>
            <a:endParaRPr lang="ru-RU" dirty="0"/>
          </a:p>
        </p:txBody>
      </p:sp>
      <p:sp>
        <p:nvSpPr>
          <p:cNvPr id="9" name="TextBox 8">
            <a:extLst>
              <a:ext uri="{FF2B5EF4-FFF2-40B4-BE49-F238E27FC236}">
                <a16:creationId xmlns:a16="http://schemas.microsoft.com/office/drawing/2014/main" id="{65DC649B-2A0F-8445-BFC1-FBBBFBCA5ACE}"/>
              </a:ext>
            </a:extLst>
          </p:cNvPr>
          <p:cNvSpPr txBox="1"/>
          <p:nvPr/>
        </p:nvSpPr>
        <p:spPr>
          <a:xfrm>
            <a:off x="1641407" y="6363262"/>
            <a:ext cx="2735236" cy="369332"/>
          </a:xfrm>
          <a:prstGeom prst="rect">
            <a:avLst/>
          </a:prstGeom>
          <a:noFill/>
        </p:spPr>
        <p:txBody>
          <a:bodyPr wrap="none" rtlCol="0">
            <a:spAutoFit/>
          </a:bodyPr>
          <a:lstStyle/>
          <a:p>
            <a:r>
              <a:rPr lang="en-US" dirty="0"/>
              <a:t>Complex realistic geometry</a:t>
            </a:r>
            <a:endParaRPr lang="ru-RU" dirty="0"/>
          </a:p>
        </p:txBody>
      </p:sp>
      <p:sp>
        <p:nvSpPr>
          <p:cNvPr id="19" name="Date Placeholder 18">
            <a:extLst>
              <a:ext uri="{FF2B5EF4-FFF2-40B4-BE49-F238E27FC236}">
                <a16:creationId xmlns:a16="http://schemas.microsoft.com/office/drawing/2014/main" id="{B4E149DE-4E5D-434E-85C5-0EE37578C17C}"/>
              </a:ext>
            </a:extLst>
          </p:cNvPr>
          <p:cNvSpPr>
            <a:spLocks noGrp="1"/>
          </p:cNvSpPr>
          <p:nvPr>
            <p:ph type="dt" sz="half" idx="10"/>
          </p:nvPr>
        </p:nvSpPr>
        <p:spPr/>
        <p:txBody>
          <a:bodyPr/>
          <a:lstStyle/>
          <a:p>
            <a:r>
              <a:rPr lang="ru-RU"/>
              <a:t>12th June 2018</a:t>
            </a:r>
            <a:endParaRPr lang="ru-RU" dirty="0"/>
          </a:p>
        </p:txBody>
      </p:sp>
      <p:sp>
        <p:nvSpPr>
          <p:cNvPr id="20" name="Footer Placeholder 19">
            <a:extLst>
              <a:ext uri="{FF2B5EF4-FFF2-40B4-BE49-F238E27FC236}">
                <a16:creationId xmlns:a16="http://schemas.microsoft.com/office/drawing/2014/main" id="{92835B75-1CFE-534A-8D8F-B9DA8F0054E5}"/>
              </a:ext>
            </a:extLst>
          </p:cNvPr>
          <p:cNvSpPr>
            <a:spLocks noGrp="1"/>
          </p:cNvSpPr>
          <p:nvPr>
            <p:ph type="ftr" sz="quarter" idx="11"/>
          </p:nvPr>
        </p:nvSpPr>
        <p:spPr/>
        <p:txBody>
          <a:bodyPr/>
          <a:lstStyle/>
          <a:p>
            <a:r>
              <a:rPr lang="en-US"/>
              <a:t>ECCM-ECFD18</a:t>
            </a:r>
            <a:endParaRPr lang="ru-RU" dirty="0"/>
          </a:p>
        </p:txBody>
      </p:sp>
      <p:sp>
        <p:nvSpPr>
          <p:cNvPr id="21" name="Slide Number Placeholder 20">
            <a:extLst>
              <a:ext uri="{FF2B5EF4-FFF2-40B4-BE49-F238E27FC236}">
                <a16:creationId xmlns:a16="http://schemas.microsoft.com/office/drawing/2014/main" id="{89185FFC-6C59-A64C-A193-A52EBD00DBDD}"/>
              </a:ext>
            </a:extLst>
          </p:cNvPr>
          <p:cNvSpPr>
            <a:spLocks noGrp="1"/>
          </p:cNvSpPr>
          <p:nvPr>
            <p:ph type="sldNum" sz="quarter" idx="12"/>
          </p:nvPr>
        </p:nvSpPr>
        <p:spPr/>
        <p:txBody>
          <a:bodyPr/>
          <a:lstStyle/>
          <a:p>
            <a:fld id="{46F21316-FEC6-F24D-BA95-63BCA72FB409}" type="slidenum">
              <a:rPr lang="ru-RU" smtClean="0"/>
              <a:pPr/>
              <a:t>14</a:t>
            </a:fld>
            <a:endParaRPr lang="ru-RU"/>
          </a:p>
        </p:txBody>
      </p:sp>
    </p:spTree>
    <p:extLst>
      <p:ext uri="{BB962C8B-B14F-4D97-AF65-F5344CB8AC3E}">
        <p14:creationId xmlns:p14="http://schemas.microsoft.com/office/powerpoint/2010/main" val="30770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66"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00" fill="hold"/>
                                        <p:tgtEl>
                                          <p:spTgt spid="1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04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1"/>
                                        </p:tgtEl>
                                      </p:cBhvr>
                                    </p:cmd>
                                  </p:childTnLst>
                                </p:cTn>
                              </p:par>
                            </p:childTnLst>
                          </p:cTn>
                        </p:par>
                      </p:childTnLst>
                    </p:cTn>
                  </p:par>
                </p:childTnLst>
              </p:cTn>
              <p:nextCondLst>
                <p:cond evt="onClick" delay="0">
                  <p:tgtEl>
                    <p:spTgt spid="11"/>
                  </p:tgtEl>
                </p:cond>
              </p:nextCondLst>
            </p:seq>
            <p:video>
              <p:cMediaNode vol="80000">
                <p:cTn id="24" fill="hold" display="0">
                  <p:stCondLst>
                    <p:cond delay="indefinite"/>
                  </p:stCondLst>
                </p:cTn>
                <p:tgtEl>
                  <p:spTgt spid="11"/>
                </p:tgtEl>
              </p:cMediaNode>
            </p:video>
            <p:seq concurrent="1" nextAc="seek">
              <p:cTn id="25" restart="whenNotActive" fill="hold" evtFilter="cancelBubble" nodeType="interactiveSeq">
                <p:stCondLst>
                  <p:cond evt="onClick" delay="0">
                    <p:tgtEl>
                      <p:spTgt spid="12"/>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12"/>
                                        </p:tgtEl>
                                      </p:cBhvr>
                                    </p:cmd>
                                  </p:childTnLst>
                                </p:cTn>
                              </p:par>
                            </p:childTnLst>
                          </p:cTn>
                        </p:par>
                      </p:childTnLst>
                    </p:cTn>
                  </p:par>
                </p:childTnLst>
              </p:cTn>
              <p:nextCondLst>
                <p:cond evt="onClick" delay="0">
                  <p:tgtEl>
                    <p:spTgt spid="12"/>
                  </p:tgtEl>
                </p:cond>
              </p:nextCondLst>
            </p:seq>
            <p:video>
              <p:cMediaNode vol="80000">
                <p:cTn id="30" fill="hold" display="0">
                  <p:stCondLst>
                    <p:cond delay="indefinite"/>
                  </p:stCondLst>
                </p:cTn>
                <p:tgtEl>
                  <p:spTgt spid="12"/>
                </p:tgtEl>
              </p:cMediaNode>
            </p:video>
            <p:seq concurrent="1" nextAc="seek">
              <p:cTn id="31" restart="whenNotActive" fill="hold" evtFilter="cancelBubble" nodeType="interactiveSeq">
                <p:stCondLst>
                  <p:cond evt="onClick" delay="0">
                    <p:tgtEl>
                      <p:spTgt spid="17"/>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7"/>
                                        </p:tgtEl>
                                      </p:cBhvr>
                                    </p:cmd>
                                  </p:childTnLst>
                                </p:cTn>
                              </p:par>
                            </p:childTnLst>
                          </p:cTn>
                        </p:par>
                      </p:childTnLst>
                    </p:cTn>
                  </p:par>
                </p:childTnLst>
              </p:cTn>
              <p:nextCondLst>
                <p:cond evt="onClick" delay="0">
                  <p:tgtEl>
                    <p:spTgt spid="17"/>
                  </p:tgtEl>
                </p:cond>
              </p:nextCondLst>
            </p:seq>
            <p:video>
              <p:cMediaNode vol="80000">
                <p:cTn id="36" fill="hold" display="0">
                  <p:stCondLst>
                    <p:cond delay="indefinite"/>
                  </p:stCondLst>
                </p:cTn>
                <p:tgtEl>
                  <p:spTgt spid="17"/>
                </p:tgtEl>
              </p:cMediaNode>
            </p:video>
            <p:seq concurrent="1" nextAc="seek">
              <p:cTn id="37" restart="whenNotActive" fill="hold" evtFilter="cancelBubble" nodeType="interactiveSeq">
                <p:stCondLst>
                  <p:cond evt="onClick" delay="0">
                    <p:tgtEl>
                      <p:spTgt spid="1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8"/>
                                        </p:tgtEl>
                                      </p:cBhvr>
                                    </p:cmd>
                                  </p:childTnLst>
                                </p:cTn>
                              </p:par>
                            </p:childTnLst>
                          </p:cTn>
                        </p:par>
                      </p:childTnLst>
                    </p:cTn>
                  </p:par>
                </p:childTnLst>
              </p:cTn>
              <p:nextCondLst>
                <p:cond evt="onClick" delay="0">
                  <p:tgtEl>
                    <p:spTgt spid="18"/>
                  </p:tgtEl>
                </p:cond>
              </p:nextCondLst>
            </p:seq>
            <p:video>
              <p:cMediaNode vol="80000">
                <p:cTn id="42" fill="hold" display="0">
                  <p:stCondLst>
                    <p:cond delay="indefinite"/>
                  </p:stCondLst>
                </p:cTn>
                <p:tgtEl>
                  <p:spTgt spid="1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5AAA-59A7-7F49-8A80-97190A340DBC}"/>
              </a:ext>
            </a:extLst>
          </p:cNvPr>
          <p:cNvSpPr>
            <a:spLocks noGrp="1"/>
          </p:cNvSpPr>
          <p:nvPr>
            <p:ph type="title"/>
          </p:nvPr>
        </p:nvSpPr>
        <p:spPr/>
        <p:txBody>
          <a:bodyPr/>
          <a:lstStyle/>
          <a:p>
            <a:r>
              <a:rPr lang="en-US" dirty="0"/>
              <a:t>Models: Linear elasticity</a:t>
            </a:r>
            <a:endParaRPr lang="ru-RU" dirty="0"/>
          </a:p>
        </p:txBody>
      </p:sp>
      <mc:AlternateContent xmlns:mc="http://schemas.openxmlformats.org/markup-compatibility/2006" xmlns:a14="http://schemas.microsoft.com/office/drawing/2010/main">
        <mc:Choice Requires="a14">
          <p:sp>
            <p:nvSpPr>
              <p:cNvPr id="4" name="TextBox 11">
                <a:extLst>
                  <a:ext uri="{FF2B5EF4-FFF2-40B4-BE49-F238E27FC236}">
                    <a16:creationId xmlns:a16="http://schemas.microsoft.com/office/drawing/2014/main" id="{362D38D3-C355-0940-AD91-D42DCF787F75}"/>
                  </a:ext>
                </a:extLst>
              </p:cNvPr>
              <p:cNvSpPr txBox="1">
                <a:spLocks noChangeArrowheads="1"/>
              </p:cNvSpPr>
              <p:nvPr/>
            </p:nvSpPr>
            <p:spPr bwMode="auto">
              <a:xfrm>
                <a:off x="585292" y="1694140"/>
                <a:ext cx="2523511"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ru-RU" dirty="0"/>
                  <a:t>Unknowns</a:t>
                </a:r>
                <a:r>
                  <a:rPr lang="ru-RU" altLang="ru-RU" dirty="0"/>
                  <a:t>:</a:t>
                </a:r>
                <a:r>
                  <a:rPr lang="en-US" altLang="ru-RU" dirty="0"/>
                  <a:t> </a:t>
                </a:r>
                <a14:m>
                  <m:oMath xmlns:m="http://schemas.openxmlformats.org/officeDocument/2006/math">
                    <m:r>
                      <a:rPr lang="en-US" altLang="ru-RU" b="1" i="0" smtClean="0">
                        <a:latin typeface="Cambria Math" panose="02040503050406030204" pitchFamily="18" charset="0"/>
                      </a:rPr>
                      <m:t>       </m:t>
                    </m:r>
                    <m:r>
                      <a:rPr lang="en-US" altLang="ru-RU" b="0" i="1" smtClean="0">
                        <a:latin typeface="Cambria Math" panose="02040503050406030204" pitchFamily="18" charset="0"/>
                      </a:rPr>
                      <m:t>𝑢</m:t>
                    </m:r>
                    <m:r>
                      <a:rPr lang="en-US" altLang="ru-RU" b="0" i="1" smtClean="0">
                        <a:latin typeface="Cambria Math" panose="02040503050406030204" pitchFamily="18" charset="0"/>
                      </a:rPr>
                      <m:t>,</m:t>
                    </m:r>
                    <m:r>
                      <a:rPr lang="en-US" altLang="ru-RU" b="0" i="1" smtClean="0">
                        <a:latin typeface="Cambria Math" panose="02040503050406030204" pitchFamily="18" charset="0"/>
                      </a:rPr>
                      <m:t>𝑣</m:t>
                    </m:r>
                    <m:r>
                      <a:rPr lang="en-US" altLang="ru-RU" b="0" i="1" smtClean="0">
                        <a:latin typeface="Cambria Math" panose="02040503050406030204" pitchFamily="18" charset="0"/>
                      </a:rPr>
                      <m:t>,</m:t>
                    </m:r>
                    <m:r>
                      <a:rPr lang="en-US" altLang="ru-RU" b="0" i="1" smtClean="0">
                        <a:latin typeface="Cambria Math" panose="02040503050406030204" pitchFamily="18" charset="0"/>
                      </a:rPr>
                      <m:t>𝑤</m:t>
                    </m:r>
                  </m:oMath>
                </a14:m>
                <a:endParaRPr lang="en-US" altLang="ru-RU" b="0" dirty="0"/>
              </a:p>
            </p:txBody>
          </p:sp>
        </mc:Choice>
        <mc:Fallback xmlns="">
          <p:sp>
            <p:nvSpPr>
              <p:cNvPr id="4" name="TextBox 11">
                <a:extLst>
                  <a:ext uri="{FF2B5EF4-FFF2-40B4-BE49-F238E27FC236}">
                    <a16:creationId xmlns:a16="http://schemas.microsoft.com/office/drawing/2014/main" id="{362D38D3-C355-0940-AD91-D42DCF787F75}"/>
                  </a:ext>
                </a:extLst>
              </p:cNvPr>
              <p:cNvSpPr txBox="1">
                <a:spLocks noRot="1" noChangeAspect="1" noMove="1" noResize="1" noEditPoints="1" noAdjustHandles="1" noChangeArrowheads="1" noChangeShapeType="1" noTextEdit="1"/>
              </p:cNvSpPr>
              <p:nvPr/>
            </p:nvSpPr>
            <p:spPr bwMode="auto">
              <a:xfrm>
                <a:off x="585292" y="1694140"/>
                <a:ext cx="2523511" cy="369332"/>
              </a:xfrm>
              <a:prstGeom prst="rect">
                <a:avLst/>
              </a:prstGeom>
              <a:blipFill>
                <a:blip r:embed="rId2"/>
                <a:stretch>
                  <a:fillRect l="-1500" t="-3333"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12">
                <a:extLst>
                  <a:ext uri="{FF2B5EF4-FFF2-40B4-BE49-F238E27FC236}">
                    <a16:creationId xmlns:a16="http://schemas.microsoft.com/office/drawing/2014/main" id="{0ECDEDF1-2E14-384C-85FE-61C904467CEA}"/>
                  </a:ext>
                </a:extLst>
              </p:cNvPr>
              <p:cNvSpPr txBox="1">
                <a:spLocks noChangeArrowheads="1"/>
              </p:cNvSpPr>
              <p:nvPr/>
            </p:nvSpPr>
            <p:spPr bwMode="auto">
              <a:xfrm>
                <a:off x="611188" y="2143125"/>
                <a:ext cx="3173754" cy="8236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ru-RU" dirty="0"/>
                  <a:t>Equations:      </a:t>
                </a:r>
                <a14:m>
                  <m:oMath xmlns:m="http://schemas.openxmlformats.org/officeDocument/2006/math">
                    <m:r>
                      <a:rPr lang="en-US" altLang="ru-RU" b="0" i="1" smtClean="0">
                        <a:latin typeface="Cambria Math" panose="02040503050406030204" pitchFamily="18" charset="0"/>
                      </a:rPr>
                      <m:t>−</m:t>
                    </m:r>
                    <m:r>
                      <m:rPr>
                        <m:sty m:val="p"/>
                      </m:rPr>
                      <a:rPr lang="en-US" altLang="ru-RU" b="0" i="0" smtClean="0">
                        <a:latin typeface="Cambria Math" panose="02040503050406030204" pitchFamily="18" charset="0"/>
                      </a:rPr>
                      <m:t>div</m:t>
                    </m:r>
                    <m:d>
                      <m:dPr>
                        <m:ctrlPr>
                          <a:rPr lang="en-US" altLang="ru-RU" b="0" i="1" smtClean="0">
                            <a:latin typeface="Cambria Math" panose="02040503050406030204" pitchFamily="18" charset="0"/>
                          </a:rPr>
                        </m:ctrlPr>
                      </m:dPr>
                      <m:e>
                        <m:r>
                          <a:rPr lang="en-US" altLang="ru-RU" b="1" i="1" smtClean="0">
                            <a:latin typeface="Cambria Math" panose="02040503050406030204" pitchFamily="18" charset="0"/>
                            <a:ea typeface="Cambria Math" panose="02040503050406030204" pitchFamily="18" charset="0"/>
                          </a:rPr>
                          <m:t>𝝈</m:t>
                        </m:r>
                      </m:e>
                    </m:d>
                    <m:r>
                      <a:rPr lang="en-US" altLang="ru-RU" b="0" i="1" smtClean="0">
                        <a:latin typeface="Cambria Math" panose="02040503050406030204" pitchFamily="18" charset="0"/>
                        <a:ea typeface="Cambria Math" panose="02040503050406030204" pitchFamily="18" charset="0"/>
                      </a:rPr>
                      <m:t>=0</m:t>
                    </m:r>
                  </m:oMath>
                </a14:m>
                <a:r>
                  <a:rPr lang="en-US" altLang="ru-RU" b="0" dirty="0"/>
                  <a:t>,</a:t>
                </a:r>
              </a:p>
              <a:p>
                <a:pPr eaLnBrk="1" hangingPunct="1"/>
                <a:r>
                  <a:rPr lang="en-US" altLang="ru-RU" b="0" dirty="0"/>
                  <a:t>                         </a:t>
                </a:r>
                <a14:m>
                  <m:oMath xmlns:m="http://schemas.openxmlformats.org/officeDocument/2006/math">
                    <m:r>
                      <a:rPr lang="en-US" altLang="ru-RU" b="0" i="1" smtClean="0">
                        <a:latin typeface="Cambria Math" panose="02040503050406030204" pitchFamily="18" charset="0"/>
                        <a:ea typeface="Cambria Math" panose="02040503050406030204" pitchFamily="18" charset="0"/>
                      </a:rPr>
                      <m:t>∁:</m:t>
                    </m:r>
                    <m:r>
                      <a:rPr lang="en-US" altLang="ru-RU" b="1" i="1" smtClean="0">
                        <a:latin typeface="Cambria Math" panose="02040503050406030204" pitchFamily="18" charset="0"/>
                        <a:ea typeface="Cambria Math" panose="02040503050406030204" pitchFamily="18" charset="0"/>
                      </a:rPr>
                      <m:t>𝝈</m:t>
                    </m:r>
                    <m:r>
                      <a:rPr lang="en-US" altLang="ru-RU" b="0" i="1" smtClean="0">
                        <a:latin typeface="Cambria Math" panose="02040503050406030204" pitchFamily="18" charset="0"/>
                        <a:ea typeface="Cambria Math" panose="02040503050406030204" pitchFamily="18" charset="0"/>
                      </a:rPr>
                      <m:t>=</m:t>
                    </m:r>
                    <m:f>
                      <m:fPr>
                        <m:ctrlPr>
                          <a:rPr lang="en-US" altLang="ru-RU" b="0" i="1" smtClean="0">
                            <a:latin typeface="Cambria Math" panose="02040503050406030204" pitchFamily="18" charset="0"/>
                            <a:ea typeface="Cambria Math" panose="02040503050406030204" pitchFamily="18" charset="0"/>
                          </a:rPr>
                        </m:ctrlPr>
                      </m:fPr>
                      <m:num>
                        <m:r>
                          <m:rPr>
                            <m:sty m:val="p"/>
                          </m:rPr>
                          <a:rPr lang="en-US" altLang="ru-RU" b="0" i="1" smtClean="0">
                            <a:latin typeface="Cambria Math" panose="02040503050406030204" pitchFamily="18" charset="0"/>
                            <a:ea typeface="Cambria Math" panose="02040503050406030204" pitchFamily="18" charset="0"/>
                          </a:rPr>
                          <m:t>∇</m:t>
                        </m:r>
                        <m:r>
                          <a:rPr lang="en-US" altLang="ru-RU" b="1" i="1" smtClean="0">
                            <a:latin typeface="Cambria Math" panose="02040503050406030204" pitchFamily="18" charset="0"/>
                            <a:ea typeface="Cambria Math" panose="02040503050406030204" pitchFamily="18" charset="0"/>
                          </a:rPr>
                          <m:t>𝒖</m:t>
                        </m:r>
                        <m:r>
                          <a:rPr lang="en-US" altLang="ru-RU" b="0" i="1" smtClean="0">
                            <a:latin typeface="Cambria Math" panose="02040503050406030204" pitchFamily="18" charset="0"/>
                            <a:ea typeface="Cambria Math" panose="02040503050406030204" pitchFamily="18" charset="0"/>
                          </a:rPr>
                          <m:t>+</m:t>
                        </m:r>
                        <m:r>
                          <m:rPr>
                            <m:sty m:val="p"/>
                          </m:rPr>
                          <a:rPr lang="en-US" altLang="ru-RU" b="0" i="1" smtClean="0">
                            <a:latin typeface="Cambria Math" panose="02040503050406030204" pitchFamily="18" charset="0"/>
                            <a:ea typeface="Cambria Math" panose="02040503050406030204" pitchFamily="18" charset="0"/>
                          </a:rPr>
                          <m:t>∇</m:t>
                        </m:r>
                        <m:sSup>
                          <m:sSupPr>
                            <m:ctrlPr>
                              <a:rPr lang="en-US" altLang="ru-RU" i="1" smtClean="0">
                                <a:latin typeface="Cambria Math" panose="02040503050406030204" pitchFamily="18" charset="0"/>
                                <a:ea typeface="Cambria Math" panose="02040503050406030204" pitchFamily="18" charset="0"/>
                              </a:rPr>
                            </m:ctrlPr>
                          </m:sSupPr>
                          <m:e>
                            <m:r>
                              <a:rPr lang="en-US" altLang="ru-RU" b="1" i="1" smtClean="0">
                                <a:latin typeface="Cambria Math" panose="02040503050406030204" pitchFamily="18" charset="0"/>
                                <a:ea typeface="Cambria Math" panose="02040503050406030204" pitchFamily="18" charset="0"/>
                              </a:rPr>
                              <m:t>𝒖</m:t>
                            </m:r>
                          </m:e>
                          <m:sup>
                            <m:r>
                              <a:rPr lang="en-US" altLang="ru-RU" b="1" i="1" smtClean="0">
                                <a:latin typeface="Cambria Math" panose="02040503050406030204" pitchFamily="18" charset="0"/>
                                <a:ea typeface="Cambria Math" panose="02040503050406030204" pitchFamily="18" charset="0"/>
                              </a:rPr>
                              <m:t>𝑻</m:t>
                            </m:r>
                          </m:sup>
                        </m:sSup>
                      </m:num>
                      <m:den>
                        <m:r>
                          <a:rPr lang="en-US" altLang="ru-RU" b="0" i="1" smtClean="0">
                            <a:latin typeface="Cambria Math" panose="02040503050406030204" pitchFamily="18" charset="0"/>
                            <a:ea typeface="Cambria Math" panose="02040503050406030204" pitchFamily="18" charset="0"/>
                          </a:rPr>
                          <m:t>2</m:t>
                        </m:r>
                      </m:den>
                    </m:f>
                  </m:oMath>
                </a14:m>
                <a:endParaRPr lang="en-US" altLang="ru-RU" b="0" dirty="0"/>
              </a:p>
            </p:txBody>
          </p:sp>
        </mc:Choice>
        <mc:Fallback xmlns="">
          <p:sp>
            <p:nvSpPr>
              <p:cNvPr id="5" name="TextBox 12">
                <a:extLst>
                  <a:ext uri="{FF2B5EF4-FFF2-40B4-BE49-F238E27FC236}">
                    <a16:creationId xmlns:a16="http://schemas.microsoft.com/office/drawing/2014/main" id="{0ECDEDF1-2E14-384C-85FE-61C904467CEA}"/>
                  </a:ext>
                </a:extLst>
              </p:cNvPr>
              <p:cNvSpPr txBox="1">
                <a:spLocks noRot="1" noChangeAspect="1" noMove="1" noResize="1" noEditPoints="1" noAdjustHandles="1" noChangeArrowheads="1" noChangeShapeType="1" noTextEdit="1"/>
              </p:cNvSpPr>
              <p:nvPr/>
            </p:nvSpPr>
            <p:spPr bwMode="auto">
              <a:xfrm>
                <a:off x="611188" y="2143125"/>
                <a:ext cx="3173754" cy="823687"/>
              </a:xfrm>
              <a:prstGeom prst="rect">
                <a:avLst/>
              </a:prstGeom>
              <a:blipFill>
                <a:blip r:embed="rId3"/>
                <a:stretch>
                  <a:fillRect l="-1600" t="-30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pic>
        <p:nvPicPr>
          <p:cNvPr id="9" name="Picture 8">
            <a:extLst>
              <a:ext uri="{FF2B5EF4-FFF2-40B4-BE49-F238E27FC236}">
                <a16:creationId xmlns:a16="http://schemas.microsoft.com/office/drawing/2014/main" id="{1D8BC259-665F-3640-A486-AEAB9035CC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05709" y="3188263"/>
            <a:ext cx="3492500" cy="295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D2B72AE2-8461-4C40-9A19-1C2F8C7911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4812" y="3121754"/>
            <a:ext cx="3389868" cy="302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a:extLst>
              <a:ext uri="{FF2B5EF4-FFF2-40B4-BE49-F238E27FC236}">
                <a16:creationId xmlns:a16="http://schemas.microsoft.com/office/drawing/2014/main" id="{AF588CDA-4920-AF49-B756-5B02A4C4076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422646" y="3041380"/>
            <a:ext cx="3409670" cy="310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EC0B01F7-69C0-BD4F-AFBC-7039E54712FA}"/>
              </a:ext>
            </a:extLst>
          </p:cNvPr>
          <p:cNvSpPr txBox="1"/>
          <p:nvPr/>
        </p:nvSpPr>
        <p:spPr>
          <a:xfrm>
            <a:off x="1885047" y="6146615"/>
            <a:ext cx="920445" cy="369332"/>
          </a:xfrm>
          <a:prstGeom prst="rect">
            <a:avLst/>
          </a:prstGeom>
          <a:noFill/>
        </p:spPr>
        <p:txBody>
          <a:bodyPr wrap="none" rtlCol="0">
            <a:spAutoFit/>
          </a:bodyPr>
          <a:lstStyle/>
          <a:p>
            <a:r>
              <a:rPr lang="en-US" dirty="0"/>
              <a:t>Loading</a:t>
            </a:r>
            <a:endParaRPr lang="ru-RU" dirty="0"/>
          </a:p>
        </p:txBody>
      </p:sp>
      <p:sp>
        <p:nvSpPr>
          <p:cNvPr id="13" name="TextBox 12">
            <a:extLst>
              <a:ext uri="{FF2B5EF4-FFF2-40B4-BE49-F238E27FC236}">
                <a16:creationId xmlns:a16="http://schemas.microsoft.com/office/drawing/2014/main" id="{5893E3EC-FCDA-D54B-8F0E-89604E78A931}"/>
              </a:ext>
            </a:extLst>
          </p:cNvPr>
          <p:cNvSpPr txBox="1"/>
          <p:nvPr/>
        </p:nvSpPr>
        <p:spPr>
          <a:xfrm>
            <a:off x="5906815" y="6153260"/>
            <a:ext cx="669350" cy="369332"/>
          </a:xfrm>
          <a:prstGeom prst="rect">
            <a:avLst/>
          </a:prstGeom>
          <a:noFill/>
        </p:spPr>
        <p:txBody>
          <a:bodyPr wrap="none" rtlCol="0">
            <a:spAutoFit/>
          </a:bodyPr>
          <a:lstStyle/>
          <a:p>
            <a:r>
              <a:rPr lang="en-US" dirty="0"/>
              <a:t>Twist</a:t>
            </a:r>
            <a:endParaRPr lang="ru-RU" dirty="0"/>
          </a:p>
        </p:txBody>
      </p:sp>
      <p:sp>
        <p:nvSpPr>
          <p:cNvPr id="14" name="TextBox 13">
            <a:extLst>
              <a:ext uri="{FF2B5EF4-FFF2-40B4-BE49-F238E27FC236}">
                <a16:creationId xmlns:a16="http://schemas.microsoft.com/office/drawing/2014/main" id="{EB653126-6669-BA4D-A457-8FE1849CE742}"/>
              </a:ext>
            </a:extLst>
          </p:cNvPr>
          <p:cNvSpPr txBox="1"/>
          <p:nvPr/>
        </p:nvSpPr>
        <p:spPr>
          <a:xfrm>
            <a:off x="9583965" y="6153260"/>
            <a:ext cx="668773" cy="369332"/>
          </a:xfrm>
          <a:prstGeom prst="rect">
            <a:avLst/>
          </a:prstGeom>
          <a:noFill/>
        </p:spPr>
        <p:txBody>
          <a:bodyPr wrap="none" rtlCol="0">
            <a:spAutoFit/>
          </a:bodyPr>
          <a:lstStyle/>
          <a:p>
            <a:r>
              <a:rPr lang="en-US" dirty="0"/>
              <a:t>Bend</a:t>
            </a:r>
            <a:endParaRPr lang="ru-RU" dirty="0"/>
          </a:p>
        </p:txBody>
      </p:sp>
      <p:sp>
        <p:nvSpPr>
          <p:cNvPr id="3" name="Date Placeholder 2">
            <a:extLst>
              <a:ext uri="{FF2B5EF4-FFF2-40B4-BE49-F238E27FC236}">
                <a16:creationId xmlns:a16="http://schemas.microsoft.com/office/drawing/2014/main" id="{79CAED60-80E4-B241-A366-F0FDAFFE8632}"/>
              </a:ext>
            </a:extLst>
          </p:cNvPr>
          <p:cNvSpPr>
            <a:spLocks noGrp="1"/>
          </p:cNvSpPr>
          <p:nvPr>
            <p:ph type="dt" sz="half" idx="10"/>
          </p:nvPr>
        </p:nvSpPr>
        <p:spPr/>
        <p:txBody>
          <a:bodyPr/>
          <a:lstStyle/>
          <a:p>
            <a:r>
              <a:rPr lang="ru-RU"/>
              <a:t>12th June 2018</a:t>
            </a:r>
            <a:endParaRPr lang="ru-RU" dirty="0"/>
          </a:p>
        </p:txBody>
      </p:sp>
      <p:sp>
        <p:nvSpPr>
          <p:cNvPr id="6" name="Footer Placeholder 5">
            <a:extLst>
              <a:ext uri="{FF2B5EF4-FFF2-40B4-BE49-F238E27FC236}">
                <a16:creationId xmlns:a16="http://schemas.microsoft.com/office/drawing/2014/main" id="{249A9292-C29A-A945-8047-01A60B39E60C}"/>
              </a:ext>
            </a:extLst>
          </p:cNvPr>
          <p:cNvSpPr>
            <a:spLocks noGrp="1"/>
          </p:cNvSpPr>
          <p:nvPr>
            <p:ph type="ftr" sz="quarter" idx="11"/>
          </p:nvPr>
        </p:nvSpPr>
        <p:spPr/>
        <p:txBody>
          <a:bodyPr/>
          <a:lstStyle/>
          <a:p>
            <a:r>
              <a:rPr lang="en-US"/>
              <a:t>ECCM-ECFD18</a:t>
            </a:r>
            <a:endParaRPr lang="ru-RU" dirty="0"/>
          </a:p>
        </p:txBody>
      </p:sp>
      <p:sp>
        <p:nvSpPr>
          <p:cNvPr id="7" name="Slide Number Placeholder 6">
            <a:extLst>
              <a:ext uri="{FF2B5EF4-FFF2-40B4-BE49-F238E27FC236}">
                <a16:creationId xmlns:a16="http://schemas.microsoft.com/office/drawing/2014/main" id="{65AFD9F2-C123-1047-8861-5EB9F2D91801}"/>
              </a:ext>
            </a:extLst>
          </p:cNvPr>
          <p:cNvSpPr>
            <a:spLocks noGrp="1"/>
          </p:cNvSpPr>
          <p:nvPr>
            <p:ph type="sldNum" sz="quarter" idx="12"/>
          </p:nvPr>
        </p:nvSpPr>
        <p:spPr/>
        <p:txBody>
          <a:bodyPr/>
          <a:lstStyle/>
          <a:p>
            <a:fld id="{46F21316-FEC6-F24D-BA95-63BCA72FB409}" type="slidenum">
              <a:rPr lang="ru-RU" smtClean="0"/>
              <a:pPr/>
              <a:t>15</a:t>
            </a:fld>
            <a:endParaRPr lang="ru-RU"/>
          </a:p>
        </p:txBody>
      </p:sp>
    </p:spTree>
    <p:extLst>
      <p:ext uri="{BB962C8B-B14F-4D97-AF65-F5344CB8AC3E}">
        <p14:creationId xmlns:p14="http://schemas.microsoft.com/office/powerpoint/2010/main" val="1059103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7097-5D7B-E24D-9895-229127787092}"/>
              </a:ext>
            </a:extLst>
          </p:cNvPr>
          <p:cNvSpPr>
            <a:spLocks noGrp="1"/>
          </p:cNvSpPr>
          <p:nvPr>
            <p:ph type="title"/>
          </p:nvPr>
        </p:nvSpPr>
        <p:spPr/>
        <p:txBody>
          <a:bodyPr/>
          <a:lstStyle/>
          <a:p>
            <a:r>
              <a:rPr lang="en-US" dirty="0"/>
              <a:t>Models: Incompressible fluid</a:t>
            </a:r>
            <a:endParaRPr lang="ru-RU" dirty="0"/>
          </a:p>
        </p:txBody>
      </p:sp>
      <p:sp>
        <p:nvSpPr>
          <p:cNvPr id="4" name="TextBox 9">
            <a:extLst>
              <a:ext uri="{FF2B5EF4-FFF2-40B4-BE49-F238E27FC236}">
                <a16:creationId xmlns:a16="http://schemas.microsoft.com/office/drawing/2014/main" id="{F6C84193-AC01-F44C-BA75-4B51C951B251}"/>
              </a:ext>
            </a:extLst>
          </p:cNvPr>
          <p:cNvSpPr txBox="1">
            <a:spLocks noChangeArrowheads="1"/>
          </p:cNvSpPr>
          <p:nvPr/>
        </p:nvSpPr>
        <p:spPr bwMode="auto">
          <a:xfrm>
            <a:off x="887413" y="1969455"/>
            <a:ext cx="1377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ru-RU" dirty="0"/>
              <a:t>Equations:</a:t>
            </a:r>
          </a:p>
        </p:txBody>
      </p:sp>
      <p:sp>
        <p:nvSpPr>
          <p:cNvPr id="5" name="TextBox 13">
            <a:extLst>
              <a:ext uri="{FF2B5EF4-FFF2-40B4-BE49-F238E27FC236}">
                <a16:creationId xmlns:a16="http://schemas.microsoft.com/office/drawing/2014/main" id="{0989DD40-E34B-EF4E-BF03-F342A9D2D576}"/>
              </a:ext>
            </a:extLst>
          </p:cNvPr>
          <p:cNvSpPr txBox="1">
            <a:spLocks noChangeArrowheads="1"/>
          </p:cNvSpPr>
          <p:nvPr/>
        </p:nvSpPr>
        <p:spPr bwMode="auto">
          <a:xfrm>
            <a:off x="836117" y="1460740"/>
            <a:ext cx="1428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ru-RU" dirty="0"/>
              <a:t>Unknowns:</a:t>
            </a:r>
          </a:p>
        </p:txBody>
      </p:sp>
      <p:sp>
        <p:nvSpPr>
          <p:cNvPr id="8" name="TextBox 7">
            <a:extLst>
              <a:ext uri="{FF2B5EF4-FFF2-40B4-BE49-F238E27FC236}">
                <a16:creationId xmlns:a16="http://schemas.microsoft.com/office/drawing/2014/main" id="{3ABC61C7-141E-D94B-A5C9-2DE3C5F50865}"/>
              </a:ext>
            </a:extLst>
          </p:cNvPr>
          <p:cNvSpPr txBox="1">
            <a:spLocks noRot="1" noChangeAspect="1" noMove="1" noResize="1" noEditPoints="1" noAdjustHandles="1" noChangeArrowheads="1" noChangeShapeType="1" noTextEdit="1"/>
          </p:cNvSpPr>
          <p:nvPr/>
        </p:nvSpPr>
        <p:spPr>
          <a:xfrm>
            <a:off x="3456170" y="2486741"/>
            <a:ext cx="1153393" cy="276999"/>
          </a:xfrm>
          <a:prstGeom prst="rect">
            <a:avLst/>
          </a:prstGeom>
          <a:blipFill rotWithShape="0">
            <a:blip r:embed="rId4"/>
            <a:stretch>
              <a:fillRect l="-3704" r="-3175" b="-11111"/>
            </a:stretch>
          </a:blipFill>
        </p:spPr>
        <p:txBody>
          <a:bodyPr/>
          <a:lstStyle/>
          <a:p>
            <a:r>
              <a:rPr lang="en-US">
                <a:noFill/>
              </a:rPr>
              <a: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4CE035-A5D2-A94F-87D4-61DAE04E431D}"/>
                  </a:ext>
                </a:extLst>
              </p:cNvPr>
              <p:cNvSpPr txBox="1"/>
              <p:nvPr/>
            </p:nvSpPr>
            <p:spPr>
              <a:xfrm>
                <a:off x="2718453" y="1863073"/>
                <a:ext cx="3480696"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𝜌</m:t>
                      </m:r>
                      <m:f>
                        <m:fPr>
                          <m:ctrlPr>
                            <a:rPr lang="ru-RU" i="1" smtClean="0">
                              <a:latin typeface="Cambria Math" panose="02040503050406030204" pitchFamily="18" charset="0"/>
                              <a:ea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𝒖</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div</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𝜌</m:t>
                          </m:r>
                          <m:r>
                            <a:rPr lang="en-US" b="1" i="1" smtClean="0">
                              <a:latin typeface="Cambria Math" panose="02040503050406030204" pitchFamily="18" charset="0"/>
                              <a:ea typeface="Cambria Math" panose="02040503050406030204" pitchFamily="18" charset="0"/>
                            </a:rPr>
                            <m:t>𝒖</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𝒖</m:t>
                              </m:r>
                            </m:e>
                            <m:sup>
                              <m:r>
                                <a:rPr lang="en-US" b="1" i="1" smtClean="0">
                                  <a:latin typeface="Cambria Math" panose="02040503050406030204" pitchFamily="18" charset="0"/>
                                  <a:ea typeface="Cambria Math" panose="02040503050406030204" pitchFamily="18" charset="0"/>
                                </a:rPr>
                                <m:t>𝑻</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m:rPr>
                              <m:sty m:val="p"/>
                            </m:rP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𝑝𝐼</m:t>
                          </m:r>
                        </m:e>
                      </m:d>
                      <m:r>
                        <a:rPr lang="en-US" b="0" i="1" smtClean="0">
                          <a:latin typeface="Cambria Math" panose="02040503050406030204" pitchFamily="18" charset="0"/>
                          <a:ea typeface="Cambria Math" panose="02040503050406030204" pitchFamily="18" charset="0"/>
                        </a:rPr>
                        <m:t>=0</m:t>
                      </m:r>
                    </m:oMath>
                  </m:oMathPara>
                </a14:m>
                <a:endParaRPr lang="ru-RU" dirty="0"/>
              </a:p>
            </p:txBody>
          </p:sp>
        </mc:Choice>
        <mc:Fallback xmlns="">
          <p:sp>
            <p:nvSpPr>
              <p:cNvPr id="9" name="TextBox 8">
                <a:extLst>
                  <a:ext uri="{FF2B5EF4-FFF2-40B4-BE49-F238E27FC236}">
                    <a16:creationId xmlns:a16="http://schemas.microsoft.com/office/drawing/2014/main" id="{104CE035-A5D2-A94F-87D4-61DAE04E431D}"/>
                  </a:ext>
                </a:extLst>
              </p:cNvPr>
              <p:cNvSpPr txBox="1">
                <a:spLocks noRot="1" noChangeAspect="1" noMove="1" noResize="1" noEditPoints="1" noAdjustHandles="1" noChangeArrowheads="1" noChangeShapeType="1" noTextEdit="1"/>
              </p:cNvSpPr>
              <p:nvPr/>
            </p:nvSpPr>
            <p:spPr>
              <a:xfrm>
                <a:off x="2718453" y="1863073"/>
                <a:ext cx="3480696" cy="526683"/>
              </a:xfrm>
              <a:prstGeom prst="rect">
                <a:avLst/>
              </a:prstGeom>
              <a:blipFill>
                <a:blip r:embed="rId5"/>
                <a:stretch>
                  <a:fillRect l="-727" t="-2381" r="-727" b="-142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3F515E-925C-4E4A-B9E7-768AAB0944DE}"/>
                  </a:ext>
                </a:extLst>
              </p:cNvPr>
              <p:cNvSpPr txBox="1"/>
              <p:nvPr/>
            </p:nvSpPr>
            <p:spPr>
              <a:xfrm>
                <a:off x="2718453" y="1499881"/>
                <a:ext cx="87684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𝑤</m:t>
                    </m:r>
                  </m:oMath>
                </a14:m>
                <a:r>
                  <a:rPr lang="en-US" dirty="0"/>
                  <a:t>,</a:t>
                </a:r>
                <a:r>
                  <a:rPr lang="en-US" b="1" dirty="0"/>
                  <a:t> </a:t>
                </a:r>
                <a:r>
                  <a:rPr lang="en-US" i="1" dirty="0"/>
                  <a:t>p</a:t>
                </a:r>
                <a:endParaRPr lang="ru-RU" i="1" dirty="0"/>
              </a:p>
            </p:txBody>
          </p:sp>
        </mc:Choice>
        <mc:Fallback xmlns="">
          <p:sp>
            <p:nvSpPr>
              <p:cNvPr id="11" name="TextBox 10">
                <a:extLst>
                  <a:ext uri="{FF2B5EF4-FFF2-40B4-BE49-F238E27FC236}">
                    <a16:creationId xmlns:a16="http://schemas.microsoft.com/office/drawing/2014/main" id="{B63F515E-925C-4E4A-B9E7-768AAB0944DE}"/>
                  </a:ext>
                </a:extLst>
              </p:cNvPr>
              <p:cNvSpPr txBox="1">
                <a:spLocks noRot="1" noChangeAspect="1" noMove="1" noResize="1" noEditPoints="1" noAdjustHandles="1" noChangeArrowheads="1" noChangeShapeType="1" noTextEdit="1"/>
              </p:cNvSpPr>
              <p:nvPr/>
            </p:nvSpPr>
            <p:spPr>
              <a:xfrm>
                <a:off x="2718453" y="1499881"/>
                <a:ext cx="876843" cy="276999"/>
              </a:xfrm>
              <a:prstGeom prst="rect">
                <a:avLst/>
              </a:prstGeom>
              <a:blipFill>
                <a:blip r:embed="rId6"/>
                <a:stretch>
                  <a:fillRect l="-5714" t="-21739" r="-11429" b="-47826"/>
                </a:stretch>
              </a:blipFill>
            </p:spPr>
            <p:txBody>
              <a:bodyPr/>
              <a:lstStyle/>
              <a:p>
                <a:r>
                  <a:rPr lang="ru-RU">
                    <a:noFill/>
                  </a:rPr>
                  <a:t> </a:t>
                </a:r>
              </a:p>
            </p:txBody>
          </p:sp>
        </mc:Fallback>
      </mc:AlternateContent>
      <p:pic>
        <p:nvPicPr>
          <p:cNvPr id="12" name="cylinders4">
            <a:hlinkClick r:id="" action="ppaction://media"/>
            <a:extLst>
              <a:ext uri="{FF2B5EF4-FFF2-40B4-BE49-F238E27FC236}">
                <a16:creationId xmlns:a16="http://schemas.microsoft.com/office/drawing/2014/main" id="{B3A05169-0A82-3F48-BE37-96BB6F820D3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36117" y="3752590"/>
            <a:ext cx="11316060" cy="2641600"/>
          </a:xfrm>
          <a:prstGeom prst="rect">
            <a:avLst/>
          </a:prstGeom>
        </p:spPr>
      </p:pic>
      <p:sp>
        <p:nvSpPr>
          <p:cNvPr id="3" name="TextBox 2">
            <a:extLst>
              <a:ext uri="{FF2B5EF4-FFF2-40B4-BE49-F238E27FC236}">
                <a16:creationId xmlns:a16="http://schemas.microsoft.com/office/drawing/2014/main" id="{0A007768-AD78-E44F-836E-A7F80FF4E601}"/>
              </a:ext>
            </a:extLst>
          </p:cNvPr>
          <p:cNvSpPr txBox="1"/>
          <p:nvPr/>
        </p:nvSpPr>
        <p:spPr>
          <a:xfrm>
            <a:off x="8693687" y="3290925"/>
            <a:ext cx="3027239" cy="923330"/>
          </a:xfrm>
          <a:prstGeom prst="rect">
            <a:avLst/>
          </a:prstGeom>
          <a:noFill/>
        </p:spPr>
        <p:txBody>
          <a:bodyPr wrap="none" rtlCol="0">
            <a:spAutoFit/>
          </a:bodyPr>
          <a:lstStyle/>
          <a:p>
            <a:r>
              <a:rPr lang="en-US" dirty="0"/>
              <a:t>Parallel, one newton iteration:</a:t>
            </a:r>
          </a:p>
          <a:p>
            <a:r>
              <a:rPr lang="en-US" dirty="0"/>
              <a:t>36 procs: 2.51 sec</a:t>
            </a:r>
          </a:p>
          <a:p>
            <a:r>
              <a:rPr lang="en-US" dirty="0"/>
              <a:t>92 procs: 1.25 sec</a:t>
            </a:r>
            <a:endParaRPr lang="ru-RU" dirty="0"/>
          </a:p>
        </p:txBody>
      </p:sp>
      <p:pic>
        <p:nvPicPr>
          <p:cNvPr id="14" name="Picture 13">
            <a:extLst>
              <a:ext uri="{FF2B5EF4-FFF2-40B4-BE49-F238E27FC236}">
                <a16:creationId xmlns:a16="http://schemas.microsoft.com/office/drawing/2014/main" id="{5A4C2FAA-038D-D24D-A28E-BAA51C254DD1}"/>
              </a:ext>
            </a:extLst>
          </p:cNvPr>
          <p:cNvPicPr>
            <a:picLocks noChangeAspect="1"/>
          </p:cNvPicPr>
          <p:nvPr/>
        </p:nvPicPr>
        <p:blipFill>
          <a:blip r:embed="rId8"/>
          <a:stretch>
            <a:fillRect/>
          </a:stretch>
        </p:blipFill>
        <p:spPr>
          <a:xfrm>
            <a:off x="8492806" y="1406614"/>
            <a:ext cx="3429000" cy="2018383"/>
          </a:xfrm>
          <a:prstGeom prst="rect">
            <a:avLst/>
          </a:prstGeom>
        </p:spPr>
      </p:pic>
      <p:sp>
        <p:nvSpPr>
          <p:cNvPr id="6" name="Date Placeholder 5">
            <a:extLst>
              <a:ext uri="{FF2B5EF4-FFF2-40B4-BE49-F238E27FC236}">
                <a16:creationId xmlns:a16="http://schemas.microsoft.com/office/drawing/2014/main" id="{FEF63133-F379-AC43-9819-D3E31B412904}"/>
              </a:ext>
            </a:extLst>
          </p:cNvPr>
          <p:cNvSpPr>
            <a:spLocks noGrp="1"/>
          </p:cNvSpPr>
          <p:nvPr>
            <p:ph type="dt" sz="half" idx="10"/>
          </p:nvPr>
        </p:nvSpPr>
        <p:spPr/>
        <p:txBody>
          <a:bodyPr/>
          <a:lstStyle/>
          <a:p>
            <a:r>
              <a:rPr lang="ru-RU"/>
              <a:t>12th June 2018</a:t>
            </a:r>
            <a:endParaRPr lang="ru-RU" dirty="0"/>
          </a:p>
        </p:txBody>
      </p:sp>
      <p:sp>
        <p:nvSpPr>
          <p:cNvPr id="7" name="Footer Placeholder 6">
            <a:extLst>
              <a:ext uri="{FF2B5EF4-FFF2-40B4-BE49-F238E27FC236}">
                <a16:creationId xmlns:a16="http://schemas.microsoft.com/office/drawing/2014/main" id="{B033939B-B488-8B4D-AF6D-0801BBBDAB10}"/>
              </a:ext>
            </a:extLst>
          </p:cNvPr>
          <p:cNvSpPr>
            <a:spLocks noGrp="1"/>
          </p:cNvSpPr>
          <p:nvPr>
            <p:ph type="ftr" sz="quarter" idx="11"/>
          </p:nvPr>
        </p:nvSpPr>
        <p:spPr/>
        <p:txBody>
          <a:bodyPr/>
          <a:lstStyle/>
          <a:p>
            <a:r>
              <a:rPr lang="en-US"/>
              <a:t>ECCM-ECFD18</a:t>
            </a:r>
            <a:endParaRPr lang="ru-RU" dirty="0"/>
          </a:p>
        </p:txBody>
      </p:sp>
      <p:sp>
        <p:nvSpPr>
          <p:cNvPr id="10" name="Slide Number Placeholder 9">
            <a:extLst>
              <a:ext uri="{FF2B5EF4-FFF2-40B4-BE49-F238E27FC236}">
                <a16:creationId xmlns:a16="http://schemas.microsoft.com/office/drawing/2014/main" id="{FB489F6B-EF49-BB45-B77D-6A91BC1DE6E3}"/>
              </a:ext>
            </a:extLst>
          </p:cNvPr>
          <p:cNvSpPr>
            <a:spLocks noGrp="1"/>
          </p:cNvSpPr>
          <p:nvPr>
            <p:ph type="sldNum" sz="quarter" idx="12"/>
          </p:nvPr>
        </p:nvSpPr>
        <p:spPr/>
        <p:txBody>
          <a:bodyPr/>
          <a:lstStyle/>
          <a:p>
            <a:fld id="{46F21316-FEC6-F24D-BA95-63BCA72FB409}" type="slidenum">
              <a:rPr lang="ru-RU" smtClean="0"/>
              <a:pPr/>
              <a:t>16</a:t>
            </a:fld>
            <a:endParaRPr lang="ru-RU"/>
          </a:p>
        </p:txBody>
      </p:sp>
    </p:spTree>
    <p:extLst>
      <p:ext uri="{BB962C8B-B14F-4D97-AF65-F5344CB8AC3E}">
        <p14:creationId xmlns:p14="http://schemas.microsoft.com/office/powerpoint/2010/main" val="114761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066D-F722-B54D-AC58-27E939110189}"/>
              </a:ext>
            </a:extLst>
          </p:cNvPr>
          <p:cNvSpPr>
            <a:spLocks noGrp="1"/>
          </p:cNvSpPr>
          <p:nvPr>
            <p:ph type="title"/>
          </p:nvPr>
        </p:nvSpPr>
        <p:spPr/>
        <p:txBody>
          <a:bodyPr/>
          <a:lstStyle/>
          <a:p>
            <a:r>
              <a:rPr lang="en-US" dirty="0"/>
              <a:t>Models: Blood coagulation</a:t>
            </a:r>
            <a:endParaRPr lang="ru-RU"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4ACADC9-10D5-A449-B48A-C5708ACD743A}"/>
                  </a:ext>
                </a:extLst>
              </p:cNvPr>
              <p:cNvSpPr txBox="1"/>
              <p:nvPr/>
            </p:nvSpPr>
            <p:spPr>
              <a:xfrm>
                <a:off x="711200" y="1790700"/>
                <a:ext cx="5119415" cy="391582"/>
              </a:xfrm>
              <a:prstGeom prst="rect">
                <a:avLst/>
              </a:prstGeom>
              <a:noFill/>
            </p:spPr>
            <p:txBody>
              <a:bodyPr wrap="none" rtlCol="0">
                <a:spAutoFit/>
              </a:bodyPr>
              <a:lstStyle/>
              <a:p>
                <a:r>
                  <a:rPr lang="en-US" b="1" dirty="0"/>
                  <a:t>Unknowns:</a:t>
                </a:r>
                <a:r>
                  <a:rPr lang="en-US" dirty="0"/>
                  <a: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𝑃𝑇</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𝐵𝑎</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 </m:t>
                    </m:r>
                    <m:r>
                      <a:rPr lang="en-US" b="0" i="1" smtClean="0">
                        <a:latin typeface="Cambria Math" panose="02040503050406030204" pitchFamily="18" charset="0"/>
                      </a:rPr>
                      <m:t>𝐹𝑝</m:t>
                    </m:r>
                    <m:r>
                      <a:rPr lang="en-US" b="0" i="1" smtClean="0">
                        <a:latin typeface="Cambria Math" panose="02040503050406030204" pitchFamily="18" charset="0"/>
                      </a:rPr>
                      <m:t>, </m:t>
                    </m:r>
                    <m:r>
                      <a:rPr lang="en-US" b="0" i="1" smtClean="0">
                        <a:latin typeface="Cambria Math" panose="02040503050406030204" pitchFamily="18" charset="0"/>
                      </a:rPr>
                      <m:t>𝐹𝑔</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𝑐</m:t>
                        </m:r>
                      </m:sub>
                    </m:sSub>
                  </m:oMath>
                </a14:m>
                <a:endParaRPr lang="ru-RU" dirty="0"/>
              </a:p>
            </p:txBody>
          </p:sp>
        </mc:Choice>
        <mc:Fallback xmlns="">
          <p:sp>
            <p:nvSpPr>
              <p:cNvPr id="4" name="TextBox 3">
                <a:extLst>
                  <a:ext uri="{FF2B5EF4-FFF2-40B4-BE49-F238E27FC236}">
                    <a16:creationId xmlns:a16="http://schemas.microsoft.com/office/drawing/2014/main" id="{A4ACADC9-10D5-A449-B48A-C5708ACD743A}"/>
                  </a:ext>
                </a:extLst>
              </p:cNvPr>
              <p:cNvSpPr txBox="1">
                <a:spLocks noRot="1" noChangeAspect="1" noMove="1" noResize="1" noEditPoints="1" noAdjustHandles="1" noChangeArrowheads="1" noChangeShapeType="1" noTextEdit="1"/>
              </p:cNvSpPr>
              <p:nvPr/>
            </p:nvSpPr>
            <p:spPr>
              <a:xfrm>
                <a:off x="711200" y="1790700"/>
                <a:ext cx="5119415" cy="391582"/>
              </a:xfrm>
              <a:prstGeom prst="rect">
                <a:avLst/>
              </a:prstGeom>
              <a:blipFill>
                <a:blip r:embed="rId2"/>
                <a:stretch>
                  <a:fillRect l="-990" t="-6250" b="-15625"/>
                </a:stretch>
              </a:blipFill>
            </p:spPr>
            <p:txBody>
              <a:bodyPr/>
              <a:lstStyle/>
              <a:p>
                <a:r>
                  <a:rPr lang="ru-RU">
                    <a:noFill/>
                  </a:rPr>
                  <a:t> </a:t>
                </a:r>
              </a:p>
            </p:txBody>
          </p:sp>
        </mc:Fallback>
      </mc:AlternateContent>
      <p:sp>
        <p:nvSpPr>
          <p:cNvPr id="5" name="TextBox 4">
            <a:extLst>
              <a:ext uri="{FF2B5EF4-FFF2-40B4-BE49-F238E27FC236}">
                <a16:creationId xmlns:a16="http://schemas.microsoft.com/office/drawing/2014/main" id="{2358382F-808E-0744-A079-0AE5C1472B2C}"/>
              </a:ext>
            </a:extLst>
          </p:cNvPr>
          <p:cNvSpPr txBox="1"/>
          <p:nvPr/>
        </p:nvSpPr>
        <p:spPr>
          <a:xfrm>
            <a:off x="711200" y="2282294"/>
            <a:ext cx="7857536" cy="369332"/>
          </a:xfrm>
          <a:prstGeom prst="rect">
            <a:avLst/>
          </a:prstGeom>
          <a:noFill/>
        </p:spPr>
        <p:txBody>
          <a:bodyPr wrap="none" rtlCol="0">
            <a:spAutoFit/>
          </a:bodyPr>
          <a:lstStyle/>
          <a:p>
            <a:r>
              <a:rPr lang="en-US" b="1" dirty="0"/>
              <a:t>Equations: Incompressible N-S + Darcy, nonlinear advection-diffusion + reactions</a:t>
            </a:r>
            <a:endParaRPr lang="ru-RU" b="1" dirty="0"/>
          </a:p>
        </p:txBody>
      </p:sp>
      <p:pic>
        <p:nvPicPr>
          <p:cNvPr id="10" name="Picture 9">
            <a:extLst>
              <a:ext uri="{FF2B5EF4-FFF2-40B4-BE49-F238E27FC236}">
                <a16:creationId xmlns:a16="http://schemas.microsoft.com/office/drawing/2014/main" id="{D627BC2E-7EE2-164E-8853-446117697149}"/>
              </a:ext>
            </a:extLst>
          </p:cNvPr>
          <p:cNvPicPr>
            <a:picLocks noChangeAspect="1"/>
          </p:cNvPicPr>
          <p:nvPr/>
        </p:nvPicPr>
        <p:blipFill>
          <a:blip r:embed="rId3"/>
          <a:stretch>
            <a:fillRect/>
          </a:stretch>
        </p:blipFill>
        <p:spPr>
          <a:xfrm>
            <a:off x="804568" y="3011078"/>
            <a:ext cx="7857536" cy="3075018"/>
          </a:xfrm>
          <a:prstGeom prst="rect">
            <a:avLst/>
          </a:prstGeom>
        </p:spPr>
      </p:pic>
      <p:pic>
        <p:nvPicPr>
          <p:cNvPr id="11" name="Picture 10">
            <a:extLst>
              <a:ext uri="{FF2B5EF4-FFF2-40B4-BE49-F238E27FC236}">
                <a16:creationId xmlns:a16="http://schemas.microsoft.com/office/drawing/2014/main" id="{45B32E82-CF2B-9A41-AE2A-75E55351FE0F}"/>
              </a:ext>
            </a:extLst>
          </p:cNvPr>
          <p:cNvPicPr>
            <a:picLocks noChangeAspect="1"/>
          </p:cNvPicPr>
          <p:nvPr/>
        </p:nvPicPr>
        <p:blipFill>
          <a:blip r:embed="rId4"/>
          <a:stretch>
            <a:fillRect/>
          </a:stretch>
        </p:blipFill>
        <p:spPr>
          <a:xfrm>
            <a:off x="8568736" y="1273102"/>
            <a:ext cx="3429000" cy="2018383"/>
          </a:xfrm>
          <a:prstGeom prst="rect">
            <a:avLst/>
          </a:prstGeom>
        </p:spPr>
      </p:pic>
      <p:sp>
        <p:nvSpPr>
          <p:cNvPr id="12" name="TextBox 11">
            <a:extLst>
              <a:ext uri="{FF2B5EF4-FFF2-40B4-BE49-F238E27FC236}">
                <a16:creationId xmlns:a16="http://schemas.microsoft.com/office/drawing/2014/main" id="{548491F7-BC81-D546-B570-8608DC172A80}"/>
              </a:ext>
            </a:extLst>
          </p:cNvPr>
          <p:cNvSpPr txBox="1"/>
          <p:nvPr/>
        </p:nvSpPr>
        <p:spPr>
          <a:xfrm>
            <a:off x="9124462" y="3236760"/>
            <a:ext cx="2410916" cy="646331"/>
          </a:xfrm>
          <a:prstGeom prst="rect">
            <a:avLst/>
          </a:prstGeom>
          <a:noFill/>
        </p:spPr>
        <p:txBody>
          <a:bodyPr wrap="none" rtlCol="0">
            <a:spAutoFit/>
          </a:bodyPr>
          <a:lstStyle/>
          <a:p>
            <a:r>
              <a:rPr lang="en-US" dirty="0"/>
              <a:t>Using ~80 processors to</a:t>
            </a:r>
          </a:p>
          <a:p>
            <a:r>
              <a:rPr lang="en-US" dirty="0"/>
              <a:t>simulate on fine mesh</a:t>
            </a:r>
            <a:endParaRPr lang="ru-RU" dirty="0"/>
          </a:p>
        </p:txBody>
      </p:sp>
      <p:sp>
        <p:nvSpPr>
          <p:cNvPr id="3" name="Date Placeholder 2">
            <a:extLst>
              <a:ext uri="{FF2B5EF4-FFF2-40B4-BE49-F238E27FC236}">
                <a16:creationId xmlns:a16="http://schemas.microsoft.com/office/drawing/2014/main" id="{7F7518A5-887B-D043-A553-7F7DF38F1247}"/>
              </a:ext>
            </a:extLst>
          </p:cNvPr>
          <p:cNvSpPr>
            <a:spLocks noGrp="1"/>
          </p:cNvSpPr>
          <p:nvPr>
            <p:ph type="dt" sz="half" idx="10"/>
          </p:nvPr>
        </p:nvSpPr>
        <p:spPr/>
        <p:txBody>
          <a:bodyPr/>
          <a:lstStyle/>
          <a:p>
            <a:r>
              <a:rPr lang="ru-RU"/>
              <a:t>12th June 2018</a:t>
            </a:r>
            <a:endParaRPr lang="ru-RU" dirty="0"/>
          </a:p>
        </p:txBody>
      </p:sp>
      <p:sp>
        <p:nvSpPr>
          <p:cNvPr id="6" name="Footer Placeholder 5">
            <a:extLst>
              <a:ext uri="{FF2B5EF4-FFF2-40B4-BE49-F238E27FC236}">
                <a16:creationId xmlns:a16="http://schemas.microsoft.com/office/drawing/2014/main" id="{26B29EC5-A106-8343-845D-CC57CC896A72}"/>
              </a:ext>
            </a:extLst>
          </p:cNvPr>
          <p:cNvSpPr>
            <a:spLocks noGrp="1"/>
          </p:cNvSpPr>
          <p:nvPr>
            <p:ph type="ftr" sz="quarter" idx="11"/>
          </p:nvPr>
        </p:nvSpPr>
        <p:spPr/>
        <p:txBody>
          <a:bodyPr/>
          <a:lstStyle/>
          <a:p>
            <a:r>
              <a:rPr lang="en-US"/>
              <a:t>ECCM-ECFD18</a:t>
            </a:r>
            <a:endParaRPr lang="ru-RU" dirty="0"/>
          </a:p>
        </p:txBody>
      </p:sp>
      <p:sp>
        <p:nvSpPr>
          <p:cNvPr id="7" name="Slide Number Placeholder 6">
            <a:extLst>
              <a:ext uri="{FF2B5EF4-FFF2-40B4-BE49-F238E27FC236}">
                <a16:creationId xmlns:a16="http://schemas.microsoft.com/office/drawing/2014/main" id="{E8098948-07BC-7C40-AF6D-7E7902037F53}"/>
              </a:ext>
            </a:extLst>
          </p:cNvPr>
          <p:cNvSpPr>
            <a:spLocks noGrp="1"/>
          </p:cNvSpPr>
          <p:nvPr>
            <p:ph type="sldNum" sz="quarter" idx="12"/>
          </p:nvPr>
        </p:nvSpPr>
        <p:spPr/>
        <p:txBody>
          <a:bodyPr/>
          <a:lstStyle/>
          <a:p>
            <a:fld id="{46F21316-FEC6-F24D-BA95-63BCA72FB409}" type="slidenum">
              <a:rPr lang="ru-RU" smtClean="0"/>
              <a:pPr/>
              <a:t>17</a:t>
            </a:fld>
            <a:endParaRPr lang="ru-RU"/>
          </a:p>
        </p:txBody>
      </p:sp>
    </p:spTree>
    <p:extLst>
      <p:ext uri="{BB962C8B-B14F-4D97-AF65-F5344CB8AC3E}">
        <p14:creationId xmlns:p14="http://schemas.microsoft.com/office/powerpoint/2010/main" val="34372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066D-F722-B54D-AC58-27E939110189}"/>
              </a:ext>
            </a:extLst>
          </p:cNvPr>
          <p:cNvSpPr>
            <a:spLocks noGrp="1"/>
          </p:cNvSpPr>
          <p:nvPr>
            <p:ph type="title"/>
          </p:nvPr>
        </p:nvSpPr>
        <p:spPr/>
        <p:txBody>
          <a:bodyPr/>
          <a:lstStyle/>
          <a:p>
            <a:r>
              <a:rPr lang="en-US" dirty="0"/>
              <a:t>Models: Nuclear Waste Disposal (</a:t>
            </a:r>
            <a:r>
              <a:rPr lang="en-US" dirty="0" err="1"/>
              <a:t>GeRa</a:t>
            </a:r>
            <a:r>
              <a:rPr lang="en-US" dirty="0"/>
              <a:t>)</a:t>
            </a:r>
            <a:endParaRPr lang="ru-RU" dirty="0"/>
          </a:p>
        </p:txBody>
      </p:sp>
      <p:pic>
        <p:nvPicPr>
          <p:cNvPr id="6" name="Picture 5">
            <a:extLst>
              <a:ext uri="{FF2B5EF4-FFF2-40B4-BE49-F238E27FC236}">
                <a16:creationId xmlns:a16="http://schemas.microsoft.com/office/drawing/2014/main" id="{E5657AD7-782B-7C47-8DA8-FE13376037B5}"/>
              </a:ext>
            </a:extLst>
          </p:cNvPr>
          <p:cNvPicPr>
            <a:picLocks noChangeAspect="1"/>
          </p:cNvPicPr>
          <p:nvPr/>
        </p:nvPicPr>
        <p:blipFill>
          <a:blip r:embed="rId2"/>
          <a:stretch>
            <a:fillRect/>
          </a:stretch>
        </p:blipFill>
        <p:spPr>
          <a:xfrm>
            <a:off x="4978400" y="1334970"/>
            <a:ext cx="5984519" cy="3832552"/>
          </a:xfrm>
          <a:prstGeom prst="rect">
            <a:avLst/>
          </a:prstGeom>
        </p:spPr>
      </p:pic>
      <p:sp>
        <p:nvSpPr>
          <p:cNvPr id="7" name="TextBox 6">
            <a:extLst>
              <a:ext uri="{FF2B5EF4-FFF2-40B4-BE49-F238E27FC236}">
                <a16:creationId xmlns:a16="http://schemas.microsoft.com/office/drawing/2014/main" id="{2E864459-D76E-A044-91EC-0A3146D7FA14}"/>
              </a:ext>
            </a:extLst>
          </p:cNvPr>
          <p:cNvSpPr txBox="1"/>
          <p:nvPr/>
        </p:nvSpPr>
        <p:spPr>
          <a:xfrm>
            <a:off x="5941793" y="4277557"/>
            <a:ext cx="1866280" cy="369332"/>
          </a:xfrm>
          <a:prstGeom prst="rect">
            <a:avLst/>
          </a:prstGeom>
          <a:noFill/>
        </p:spPr>
        <p:txBody>
          <a:bodyPr wrap="none" rtlCol="0">
            <a:spAutoFit/>
          </a:bodyPr>
          <a:lstStyle/>
          <a:p>
            <a:r>
              <a:rPr lang="en-US" dirty="0"/>
              <a:t>Program interface</a:t>
            </a:r>
            <a:endParaRPr lang="ru-RU" dirty="0"/>
          </a:p>
        </p:txBody>
      </p:sp>
      <p:sp>
        <p:nvSpPr>
          <p:cNvPr id="8" name="TextBox 7">
            <a:extLst>
              <a:ext uri="{FF2B5EF4-FFF2-40B4-BE49-F238E27FC236}">
                <a16:creationId xmlns:a16="http://schemas.microsoft.com/office/drawing/2014/main" id="{21ED9799-F17A-0F44-93D7-63D0A0A4B34F}"/>
              </a:ext>
            </a:extLst>
          </p:cNvPr>
          <p:cNvSpPr txBox="1"/>
          <p:nvPr/>
        </p:nvSpPr>
        <p:spPr>
          <a:xfrm>
            <a:off x="1253067" y="1540933"/>
            <a:ext cx="7061200" cy="2585323"/>
          </a:xfrm>
          <a:prstGeom prst="rect">
            <a:avLst/>
          </a:prstGeom>
          <a:noFill/>
        </p:spPr>
        <p:txBody>
          <a:bodyPr wrap="square" rtlCol="0">
            <a:spAutoFit/>
          </a:bodyPr>
          <a:lstStyle/>
          <a:p>
            <a:r>
              <a:rPr lang="en-US" dirty="0"/>
              <a:t>Mature end-user application with interface. Uses INMOST for mesh generation and parallel mesh management, solution of linear systems.</a:t>
            </a:r>
          </a:p>
          <a:p>
            <a:endParaRPr lang="en-US" b="1" dirty="0"/>
          </a:p>
          <a:p>
            <a:r>
              <a:rPr lang="en-US" b="1" dirty="0"/>
              <a:t>Physics:</a:t>
            </a:r>
          </a:p>
          <a:p>
            <a:pPr marL="285750" indent="-285750">
              <a:buFont typeface="Arial" panose="020B0604020202020204" pitchFamily="34" charset="0"/>
              <a:buChar char="•"/>
            </a:pPr>
            <a:r>
              <a:rPr lang="en-US" dirty="0"/>
              <a:t>multiphase filtration;</a:t>
            </a:r>
          </a:p>
          <a:p>
            <a:pPr marL="285750" indent="-285750">
              <a:buFont typeface="Arial" panose="020B0604020202020204" pitchFamily="34" charset="0"/>
              <a:buChar char="•"/>
            </a:pPr>
            <a:r>
              <a:rPr lang="en-US" dirty="0"/>
              <a:t>density convection;</a:t>
            </a:r>
          </a:p>
          <a:p>
            <a:pPr marL="285750" indent="-285750">
              <a:buFont typeface="Arial" panose="020B0604020202020204" pitchFamily="34" charset="0"/>
              <a:buChar char="•"/>
            </a:pPr>
            <a:r>
              <a:rPr lang="en-US" dirty="0"/>
              <a:t>sorption;</a:t>
            </a:r>
          </a:p>
          <a:p>
            <a:pPr marL="285750" indent="-285750">
              <a:buFont typeface="Arial" panose="020B0604020202020204" pitchFamily="34" charset="0"/>
              <a:buChar char="•"/>
            </a:pPr>
            <a:r>
              <a:rPr lang="en-US" dirty="0"/>
              <a:t>chemistry;</a:t>
            </a:r>
          </a:p>
          <a:p>
            <a:pPr marL="285750" indent="-285750">
              <a:buFont typeface="Arial" panose="020B0604020202020204" pitchFamily="34" charset="0"/>
              <a:buChar char="•"/>
            </a:pPr>
            <a:r>
              <a:rPr lang="en-US" dirty="0"/>
              <a:t>…</a:t>
            </a:r>
            <a:endParaRPr lang="ru-RU" dirty="0"/>
          </a:p>
        </p:txBody>
      </p:sp>
      <p:sp>
        <p:nvSpPr>
          <p:cNvPr id="9" name="TextBox 8">
            <a:extLst>
              <a:ext uri="{FF2B5EF4-FFF2-40B4-BE49-F238E27FC236}">
                <a16:creationId xmlns:a16="http://schemas.microsoft.com/office/drawing/2014/main" id="{D683BF00-D0C5-734A-9146-F2BA3425F6C1}"/>
              </a:ext>
            </a:extLst>
          </p:cNvPr>
          <p:cNvSpPr txBox="1"/>
          <p:nvPr/>
        </p:nvSpPr>
        <p:spPr>
          <a:xfrm>
            <a:off x="8797253" y="5167522"/>
            <a:ext cx="1771319" cy="369332"/>
          </a:xfrm>
          <a:prstGeom prst="rect">
            <a:avLst/>
          </a:prstGeom>
          <a:noFill/>
        </p:spPr>
        <p:txBody>
          <a:bodyPr wrap="none" rtlCol="0">
            <a:spAutoFit/>
          </a:bodyPr>
          <a:lstStyle/>
          <a:p>
            <a:r>
              <a:rPr lang="en-US" dirty="0"/>
              <a:t>Simulation result</a:t>
            </a:r>
            <a:endParaRPr lang="ru-RU" dirty="0"/>
          </a:p>
        </p:txBody>
      </p:sp>
      <p:pic>
        <p:nvPicPr>
          <p:cNvPr id="14" name="Picture 13">
            <a:extLst>
              <a:ext uri="{FF2B5EF4-FFF2-40B4-BE49-F238E27FC236}">
                <a16:creationId xmlns:a16="http://schemas.microsoft.com/office/drawing/2014/main" id="{67A56F7A-03FA-7440-A7BF-B8DDD00DFD49}"/>
              </a:ext>
            </a:extLst>
          </p:cNvPr>
          <p:cNvPicPr>
            <a:picLocks noChangeAspect="1"/>
          </p:cNvPicPr>
          <p:nvPr/>
        </p:nvPicPr>
        <p:blipFill>
          <a:blip r:embed="rId3"/>
          <a:stretch>
            <a:fillRect/>
          </a:stretch>
        </p:blipFill>
        <p:spPr>
          <a:xfrm>
            <a:off x="1845734" y="4584428"/>
            <a:ext cx="6468533" cy="1686822"/>
          </a:xfrm>
          <a:prstGeom prst="rect">
            <a:avLst/>
          </a:prstGeom>
        </p:spPr>
      </p:pic>
      <p:sp>
        <p:nvSpPr>
          <p:cNvPr id="15" name="TextBox 14">
            <a:extLst>
              <a:ext uri="{FF2B5EF4-FFF2-40B4-BE49-F238E27FC236}">
                <a16:creationId xmlns:a16="http://schemas.microsoft.com/office/drawing/2014/main" id="{F63A20B1-70B9-3648-9558-57CD75A813F0}"/>
              </a:ext>
            </a:extLst>
          </p:cNvPr>
          <p:cNvSpPr txBox="1"/>
          <p:nvPr/>
        </p:nvSpPr>
        <p:spPr>
          <a:xfrm>
            <a:off x="3995598" y="6208789"/>
            <a:ext cx="1965603" cy="369332"/>
          </a:xfrm>
          <a:prstGeom prst="rect">
            <a:avLst/>
          </a:prstGeom>
          <a:noFill/>
        </p:spPr>
        <p:txBody>
          <a:bodyPr wrap="none" rtlCol="0">
            <a:spAutoFit/>
          </a:bodyPr>
          <a:lstStyle/>
          <a:p>
            <a:r>
              <a:rPr lang="en-US" dirty="0"/>
              <a:t>Density convection</a:t>
            </a:r>
            <a:endParaRPr lang="ru-RU" dirty="0"/>
          </a:p>
        </p:txBody>
      </p:sp>
      <p:sp>
        <p:nvSpPr>
          <p:cNvPr id="16" name="Date Placeholder 15">
            <a:extLst>
              <a:ext uri="{FF2B5EF4-FFF2-40B4-BE49-F238E27FC236}">
                <a16:creationId xmlns:a16="http://schemas.microsoft.com/office/drawing/2014/main" id="{DC9722B6-2281-E74F-8878-37CD723FD05C}"/>
              </a:ext>
            </a:extLst>
          </p:cNvPr>
          <p:cNvSpPr>
            <a:spLocks noGrp="1"/>
          </p:cNvSpPr>
          <p:nvPr>
            <p:ph type="dt" sz="half" idx="10"/>
          </p:nvPr>
        </p:nvSpPr>
        <p:spPr/>
        <p:txBody>
          <a:bodyPr/>
          <a:lstStyle/>
          <a:p>
            <a:r>
              <a:rPr lang="ru-RU"/>
              <a:t>12th June 2018</a:t>
            </a:r>
            <a:endParaRPr lang="ru-RU" dirty="0"/>
          </a:p>
        </p:txBody>
      </p:sp>
      <p:sp>
        <p:nvSpPr>
          <p:cNvPr id="17" name="Footer Placeholder 16">
            <a:extLst>
              <a:ext uri="{FF2B5EF4-FFF2-40B4-BE49-F238E27FC236}">
                <a16:creationId xmlns:a16="http://schemas.microsoft.com/office/drawing/2014/main" id="{BA5CBC51-301C-4D42-9409-343092CAD143}"/>
              </a:ext>
            </a:extLst>
          </p:cNvPr>
          <p:cNvSpPr>
            <a:spLocks noGrp="1"/>
          </p:cNvSpPr>
          <p:nvPr>
            <p:ph type="ftr" sz="quarter" idx="11"/>
          </p:nvPr>
        </p:nvSpPr>
        <p:spPr/>
        <p:txBody>
          <a:bodyPr/>
          <a:lstStyle/>
          <a:p>
            <a:r>
              <a:rPr lang="en-US"/>
              <a:t>ECCM-ECFD18</a:t>
            </a:r>
            <a:endParaRPr lang="ru-RU" dirty="0"/>
          </a:p>
        </p:txBody>
      </p:sp>
      <p:sp>
        <p:nvSpPr>
          <p:cNvPr id="18" name="Slide Number Placeholder 17">
            <a:extLst>
              <a:ext uri="{FF2B5EF4-FFF2-40B4-BE49-F238E27FC236}">
                <a16:creationId xmlns:a16="http://schemas.microsoft.com/office/drawing/2014/main" id="{B215CD83-2407-5147-A304-421A8A2313B4}"/>
              </a:ext>
            </a:extLst>
          </p:cNvPr>
          <p:cNvSpPr>
            <a:spLocks noGrp="1"/>
          </p:cNvSpPr>
          <p:nvPr>
            <p:ph type="sldNum" sz="quarter" idx="12"/>
          </p:nvPr>
        </p:nvSpPr>
        <p:spPr/>
        <p:txBody>
          <a:bodyPr/>
          <a:lstStyle/>
          <a:p>
            <a:fld id="{46F21316-FEC6-F24D-BA95-63BCA72FB409}" type="slidenum">
              <a:rPr lang="ru-RU" smtClean="0"/>
              <a:pPr/>
              <a:t>18</a:t>
            </a:fld>
            <a:endParaRPr lang="ru-RU"/>
          </a:p>
        </p:txBody>
      </p:sp>
    </p:spTree>
    <p:extLst>
      <p:ext uri="{BB962C8B-B14F-4D97-AF65-F5344CB8AC3E}">
        <p14:creationId xmlns:p14="http://schemas.microsoft.com/office/powerpoint/2010/main" val="2941826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568E-36A8-FF48-8918-2A75816A4294}"/>
              </a:ext>
            </a:extLst>
          </p:cNvPr>
          <p:cNvSpPr>
            <a:spLocks noGrp="1"/>
          </p:cNvSpPr>
          <p:nvPr>
            <p:ph type="title"/>
          </p:nvPr>
        </p:nvSpPr>
        <p:spPr/>
        <p:txBody>
          <a:bodyPr/>
          <a:lstStyle/>
          <a:p>
            <a:r>
              <a:rPr lang="en-US" dirty="0"/>
              <a:t>Finite-volume methods</a:t>
            </a:r>
            <a:endParaRPr lang="ru-RU" dirty="0"/>
          </a:p>
        </p:txBody>
      </p:sp>
      <p:sp>
        <p:nvSpPr>
          <p:cNvPr id="3" name="Text Placeholder 2">
            <a:extLst>
              <a:ext uri="{FF2B5EF4-FFF2-40B4-BE49-F238E27FC236}">
                <a16:creationId xmlns:a16="http://schemas.microsoft.com/office/drawing/2014/main" id="{8B292304-E8FD-E14F-96D1-FC6DF5F0AE74}"/>
              </a:ext>
            </a:extLst>
          </p:cNvPr>
          <p:cNvSpPr>
            <a:spLocks noGrp="1"/>
          </p:cNvSpPr>
          <p:nvPr>
            <p:ph type="body" idx="1"/>
          </p:nvPr>
        </p:nvSpPr>
        <p:spPr/>
        <p:txBody>
          <a:bodyPr/>
          <a:lstStyle/>
          <a:p>
            <a:r>
              <a:rPr lang="en-US" dirty="0"/>
              <a:t>for Multi-physics</a:t>
            </a:r>
            <a:endParaRPr lang="ru-RU" dirty="0"/>
          </a:p>
        </p:txBody>
      </p:sp>
      <p:sp>
        <p:nvSpPr>
          <p:cNvPr id="4" name="Date Placeholder 3">
            <a:extLst>
              <a:ext uri="{FF2B5EF4-FFF2-40B4-BE49-F238E27FC236}">
                <a16:creationId xmlns:a16="http://schemas.microsoft.com/office/drawing/2014/main" id="{B7657BE5-768D-B94E-AAC9-583792F1D7B4}"/>
              </a:ext>
            </a:extLst>
          </p:cNvPr>
          <p:cNvSpPr>
            <a:spLocks noGrp="1"/>
          </p:cNvSpPr>
          <p:nvPr>
            <p:ph type="dt" sz="half" idx="10"/>
          </p:nvPr>
        </p:nvSpPr>
        <p:spPr/>
        <p:txBody>
          <a:bodyPr/>
          <a:lstStyle/>
          <a:p>
            <a:r>
              <a:rPr lang="ru-RU"/>
              <a:t>12th June 2018</a:t>
            </a:r>
            <a:endParaRPr lang="ru-RU" dirty="0"/>
          </a:p>
        </p:txBody>
      </p:sp>
      <p:sp>
        <p:nvSpPr>
          <p:cNvPr id="5" name="Footer Placeholder 4">
            <a:extLst>
              <a:ext uri="{FF2B5EF4-FFF2-40B4-BE49-F238E27FC236}">
                <a16:creationId xmlns:a16="http://schemas.microsoft.com/office/drawing/2014/main" id="{1D80D372-3D93-D740-A2B0-BAC69FE8700D}"/>
              </a:ext>
            </a:extLst>
          </p:cNvPr>
          <p:cNvSpPr>
            <a:spLocks noGrp="1"/>
          </p:cNvSpPr>
          <p:nvPr>
            <p:ph type="ftr" sz="quarter" idx="11"/>
          </p:nvPr>
        </p:nvSpPr>
        <p:spPr/>
        <p:txBody>
          <a:bodyPr/>
          <a:lstStyle/>
          <a:p>
            <a:r>
              <a:rPr lang="en-US"/>
              <a:t>ECCM-ECFD18</a:t>
            </a:r>
            <a:endParaRPr lang="ru-RU" dirty="0"/>
          </a:p>
        </p:txBody>
      </p:sp>
      <p:sp>
        <p:nvSpPr>
          <p:cNvPr id="6" name="Slide Number Placeholder 5">
            <a:extLst>
              <a:ext uri="{FF2B5EF4-FFF2-40B4-BE49-F238E27FC236}">
                <a16:creationId xmlns:a16="http://schemas.microsoft.com/office/drawing/2014/main" id="{168C706F-D5E4-A442-8E52-15D861E9642E}"/>
              </a:ext>
            </a:extLst>
          </p:cNvPr>
          <p:cNvSpPr>
            <a:spLocks noGrp="1"/>
          </p:cNvSpPr>
          <p:nvPr>
            <p:ph type="sldNum" sz="quarter" idx="12"/>
          </p:nvPr>
        </p:nvSpPr>
        <p:spPr/>
        <p:txBody>
          <a:bodyPr/>
          <a:lstStyle/>
          <a:p>
            <a:fld id="{46F21316-FEC6-F24D-BA95-63BCA72FB409}" type="slidenum">
              <a:rPr lang="ru-RU" smtClean="0"/>
              <a:pPr/>
              <a:t>19</a:t>
            </a:fld>
            <a:endParaRPr lang="ru-RU"/>
          </a:p>
        </p:txBody>
      </p:sp>
    </p:spTree>
    <p:extLst>
      <p:ext uri="{BB962C8B-B14F-4D97-AF65-F5344CB8AC3E}">
        <p14:creationId xmlns:p14="http://schemas.microsoft.com/office/powerpoint/2010/main" val="84084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6620-C0F1-B246-9584-7272728918A0}"/>
              </a:ext>
            </a:extLst>
          </p:cNvPr>
          <p:cNvSpPr>
            <a:spLocks noGrp="1"/>
          </p:cNvSpPr>
          <p:nvPr>
            <p:ph type="title"/>
          </p:nvPr>
        </p:nvSpPr>
        <p:spPr/>
        <p:txBody>
          <a:bodyPr/>
          <a:lstStyle/>
          <a:p>
            <a:r>
              <a:rPr lang="en-US" dirty="0"/>
              <a:t>INMOST</a:t>
            </a:r>
            <a:endParaRPr lang="ru-RU" dirty="0"/>
          </a:p>
        </p:txBody>
      </p:sp>
      <p:sp>
        <p:nvSpPr>
          <p:cNvPr id="3" name="Text Placeholder 2">
            <a:extLst>
              <a:ext uri="{FF2B5EF4-FFF2-40B4-BE49-F238E27FC236}">
                <a16:creationId xmlns:a16="http://schemas.microsoft.com/office/drawing/2014/main" id="{04CC3197-520B-0242-A9B3-1C34B7FFA77D}"/>
              </a:ext>
            </a:extLst>
          </p:cNvPr>
          <p:cNvSpPr>
            <a:spLocks noGrp="1"/>
          </p:cNvSpPr>
          <p:nvPr>
            <p:ph type="body" idx="1"/>
          </p:nvPr>
        </p:nvSpPr>
        <p:spPr/>
        <p:txBody>
          <a:bodyPr/>
          <a:lstStyle/>
          <a:p>
            <a:r>
              <a:rPr lang="en-US" dirty="0"/>
              <a:t>functionality</a:t>
            </a:r>
            <a:endParaRPr lang="ru-RU" dirty="0"/>
          </a:p>
        </p:txBody>
      </p:sp>
      <p:sp>
        <p:nvSpPr>
          <p:cNvPr id="4" name="Date Placeholder 3">
            <a:extLst>
              <a:ext uri="{FF2B5EF4-FFF2-40B4-BE49-F238E27FC236}">
                <a16:creationId xmlns:a16="http://schemas.microsoft.com/office/drawing/2014/main" id="{BD4B6A58-F65A-5A4C-9660-FC9564C62C7B}"/>
              </a:ext>
            </a:extLst>
          </p:cNvPr>
          <p:cNvSpPr>
            <a:spLocks noGrp="1"/>
          </p:cNvSpPr>
          <p:nvPr>
            <p:ph type="dt" sz="half" idx="10"/>
          </p:nvPr>
        </p:nvSpPr>
        <p:spPr/>
        <p:txBody>
          <a:bodyPr/>
          <a:lstStyle/>
          <a:p>
            <a:r>
              <a:rPr lang="ru-RU"/>
              <a:t>12th June 2018</a:t>
            </a:r>
            <a:endParaRPr lang="ru-RU" dirty="0"/>
          </a:p>
        </p:txBody>
      </p:sp>
      <p:sp>
        <p:nvSpPr>
          <p:cNvPr id="5" name="Footer Placeholder 4">
            <a:extLst>
              <a:ext uri="{FF2B5EF4-FFF2-40B4-BE49-F238E27FC236}">
                <a16:creationId xmlns:a16="http://schemas.microsoft.com/office/drawing/2014/main" id="{B1EF3981-84DD-D14B-A3B0-725A6302D93E}"/>
              </a:ext>
            </a:extLst>
          </p:cNvPr>
          <p:cNvSpPr>
            <a:spLocks noGrp="1"/>
          </p:cNvSpPr>
          <p:nvPr>
            <p:ph type="ftr" sz="quarter" idx="11"/>
          </p:nvPr>
        </p:nvSpPr>
        <p:spPr/>
        <p:txBody>
          <a:bodyPr/>
          <a:lstStyle/>
          <a:p>
            <a:r>
              <a:rPr lang="en-US"/>
              <a:t>ECCM-ECFD18</a:t>
            </a:r>
            <a:endParaRPr lang="ru-RU" dirty="0"/>
          </a:p>
        </p:txBody>
      </p:sp>
      <p:sp>
        <p:nvSpPr>
          <p:cNvPr id="6" name="Slide Number Placeholder 5">
            <a:extLst>
              <a:ext uri="{FF2B5EF4-FFF2-40B4-BE49-F238E27FC236}">
                <a16:creationId xmlns:a16="http://schemas.microsoft.com/office/drawing/2014/main" id="{6F6AD7C4-8314-DB44-806A-8C036FFE9FE1}"/>
              </a:ext>
            </a:extLst>
          </p:cNvPr>
          <p:cNvSpPr>
            <a:spLocks noGrp="1"/>
          </p:cNvSpPr>
          <p:nvPr>
            <p:ph type="sldNum" sz="quarter" idx="12"/>
          </p:nvPr>
        </p:nvSpPr>
        <p:spPr/>
        <p:txBody>
          <a:bodyPr/>
          <a:lstStyle/>
          <a:p>
            <a:fld id="{46F21316-FEC6-F24D-BA95-63BCA72FB409}" type="slidenum">
              <a:rPr lang="ru-RU" smtClean="0"/>
              <a:pPr/>
              <a:t>2</a:t>
            </a:fld>
            <a:endParaRPr lang="ru-RU"/>
          </a:p>
        </p:txBody>
      </p:sp>
    </p:spTree>
    <p:extLst>
      <p:ext uri="{BB962C8B-B14F-4D97-AF65-F5344CB8AC3E}">
        <p14:creationId xmlns:p14="http://schemas.microsoft.com/office/powerpoint/2010/main" val="397811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47166-D8FB-F84B-9B1C-2B97F2370746}"/>
              </a:ext>
            </a:extLst>
          </p:cNvPr>
          <p:cNvSpPr>
            <a:spLocks noGrp="1"/>
          </p:cNvSpPr>
          <p:nvPr>
            <p:ph type="title"/>
          </p:nvPr>
        </p:nvSpPr>
        <p:spPr/>
        <p:txBody>
          <a:bodyPr>
            <a:normAutofit/>
          </a:bodyPr>
          <a:lstStyle/>
          <a:p>
            <a:r>
              <a:rPr lang="en-US" sz="3600" dirty="0"/>
              <a:t>Simple single phase diffusion problem</a:t>
            </a:r>
            <a:endParaRPr lang="ru-RU" sz="3600" dirty="0"/>
          </a:p>
        </p:txBody>
      </p:sp>
      <p:pic>
        <p:nvPicPr>
          <p:cNvPr id="5" name="Content Placeholder 11">
            <a:extLst>
              <a:ext uri="{FF2B5EF4-FFF2-40B4-BE49-F238E27FC236}">
                <a16:creationId xmlns:a16="http://schemas.microsoft.com/office/drawing/2014/main" id="{C3572E15-13BA-3C4B-B354-BF82BA79B62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63106" y="1825625"/>
            <a:ext cx="3931787" cy="4351338"/>
          </a:xfrm>
        </p:spPr>
      </p:pic>
      <p:pic>
        <p:nvPicPr>
          <p:cNvPr id="6" name="Content Placeholder 10">
            <a:extLst>
              <a:ext uri="{FF2B5EF4-FFF2-40B4-BE49-F238E27FC236}">
                <a16:creationId xmlns:a16="http://schemas.microsoft.com/office/drawing/2014/main" id="{B1338E24-53CE-8E43-9A92-F0D52AC8541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803100" y="1825625"/>
            <a:ext cx="3919800" cy="4351338"/>
          </a:xfrm>
        </p:spPr>
      </p:pic>
      <p:sp>
        <p:nvSpPr>
          <p:cNvPr id="10" name="TextBox 9">
            <a:extLst>
              <a:ext uri="{FF2B5EF4-FFF2-40B4-BE49-F238E27FC236}">
                <a16:creationId xmlns:a16="http://schemas.microsoft.com/office/drawing/2014/main" id="{7D7C3129-D5CC-E344-B5D4-335E80F55F77}"/>
              </a:ext>
            </a:extLst>
          </p:cNvPr>
          <p:cNvSpPr txBox="1"/>
          <p:nvPr/>
        </p:nvSpPr>
        <p:spPr>
          <a:xfrm>
            <a:off x="1683917" y="5530632"/>
            <a:ext cx="2639185" cy="369332"/>
          </a:xfrm>
          <a:prstGeom prst="rect">
            <a:avLst/>
          </a:prstGeom>
          <a:noFill/>
        </p:spPr>
        <p:txBody>
          <a:bodyPr wrap="none" rtlCol="0">
            <a:spAutoFit/>
          </a:bodyPr>
          <a:lstStyle/>
          <a:p>
            <a:pPr algn="ctr"/>
            <a:r>
              <a:rPr lang="en-US" dirty="0"/>
              <a:t>TPFA, O(1)-error, </a:t>
            </a:r>
            <a:r>
              <a:rPr lang="en-US" dirty="0">
                <a:solidFill>
                  <a:srgbClr val="930001"/>
                </a:solidFill>
              </a:rPr>
              <a:t>incorrect</a:t>
            </a:r>
            <a:endParaRPr lang="ru-RU" dirty="0">
              <a:solidFill>
                <a:srgbClr val="930001"/>
              </a:solidFill>
            </a:endParaRPr>
          </a:p>
        </p:txBody>
      </p:sp>
      <p:sp>
        <p:nvSpPr>
          <p:cNvPr id="11" name="TextBox 10">
            <a:extLst>
              <a:ext uri="{FF2B5EF4-FFF2-40B4-BE49-F238E27FC236}">
                <a16:creationId xmlns:a16="http://schemas.microsoft.com/office/drawing/2014/main" id="{68ED1D3F-E2CC-B241-BE19-0D64119A2646}"/>
              </a:ext>
            </a:extLst>
          </p:cNvPr>
          <p:cNvSpPr txBox="1"/>
          <p:nvPr/>
        </p:nvSpPr>
        <p:spPr>
          <a:xfrm>
            <a:off x="6964825" y="5540966"/>
            <a:ext cx="2983509" cy="369332"/>
          </a:xfrm>
          <a:prstGeom prst="rect">
            <a:avLst/>
          </a:prstGeom>
          <a:noFill/>
        </p:spPr>
        <p:txBody>
          <a:bodyPr wrap="none" rtlCol="0">
            <a:spAutoFit/>
          </a:bodyPr>
          <a:lstStyle/>
          <a:p>
            <a:pPr algn="ctr"/>
            <a:r>
              <a:rPr lang="en-US" dirty="0"/>
              <a:t>MPFA-O, O(h</a:t>
            </a:r>
            <a:r>
              <a:rPr lang="en-US" baseline="30000" dirty="0"/>
              <a:t>2</a:t>
            </a:r>
            <a:r>
              <a:rPr lang="en-US" dirty="0"/>
              <a:t>)-error, </a:t>
            </a:r>
            <a:r>
              <a:rPr lang="en-US" dirty="0">
                <a:solidFill>
                  <a:schemeClr val="accent6">
                    <a:lumMod val="50000"/>
                  </a:schemeClr>
                </a:solidFill>
              </a:rPr>
              <a:t>accurate</a:t>
            </a:r>
            <a:endParaRPr lang="ru-RU" dirty="0">
              <a:solidFill>
                <a:schemeClr val="accent6">
                  <a:lumMod val="50000"/>
                </a:schemeClr>
              </a:solidFill>
            </a:endParaRPr>
          </a:p>
        </p:txBody>
      </p:sp>
      <p:sp>
        <p:nvSpPr>
          <p:cNvPr id="3" name="Date Placeholder 2">
            <a:extLst>
              <a:ext uri="{FF2B5EF4-FFF2-40B4-BE49-F238E27FC236}">
                <a16:creationId xmlns:a16="http://schemas.microsoft.com/office/drawing/2014/main" id="{A981F9EA-51C8-534B-A0F4-7781D23BEAF6}"/>
              </a:ext>
            </a:extLst>
          </p:cNvPr>
          <p:cNvSpPr>
            <a:spLocks noGrp="1"/>
          </p:cNvSpPr>
          <p:nvPr>
            <p:ph type="dt" sz="half" idx="10"/>
          </p:nvPr>
        </p:nvSpPr>
        <p:spPr/>
        <p:txBody>
          <a:bodyPr/>
          <a:lstStyle/>
          <a:p>
            <a:r>
              <a:rPr lang="ru-RU"/>
              <a:t>12th June 2018</a:t>
            </a:r>
            <a:endParaRPr lang="ru-RU" dirty="0"/>
          </a:p>
        </p:txBody>
      </p:sp>
      <p:sp>
        <p:nvSpPr>
          <p:cNvPr id="4" name="Footer Placeholder 3">
            <a:extLst>
              <a:ext uri="{FF2B5EF4-FFF2-40B4-BE49-F238E27FC236}">
                <a16:creationId xmlns:a16="http://schemas.microsoft.com/office/drawing/2014/main" id="{04592D7F-0671-0D4A-806D-70F61C92A1E1}"/>
              </a:ext>
            </a:extLst>
          </p:cNvPr>
          <p:cNvSpPr>
            <a:spLocks noGrp="1"/>
          </p:cNvSpPr>
          <p:nvPr>
            <p:ph type="ftr" sz="quarter" idx="11"/>
          </p:nvPr>
        </p:nvSpPr>
        <p:spPr/>
        <p:txBody>
          <a:bodyPr/>
          <a:lstStyle/>
          <a:p>
            <a:r>
              <a:rPr lang="en-US"/>
              <a:t>ECCM-ECFD18</a:t>
            </a:r>
            <a:endParaRPr lang="ru-RU" dirty="0"/>
          </a:p>
        </p:txBody>
      </p:sp>
      <p:sp>
        <p:nvSpPr>
          <p:cNvPr id="12" name="Slide Number Placeholder 11">
            <a:extLst>
              <a:ext uri="{FF2B5EF4-FFF2-40B4-BE49-F238E27FC236}">
                <a16:creationId xmlns:a16="http://schemas.microsoft.com/office/drawing/2014/main" id="{5554B08C-8030-6C48-BAB3-ED6673032A1E}"/>
              </a:ext>
            </a:extLst>
          </p:cNvPr>
          <p:cNvSpPr>
            <a:spLocks noGrp="1"/>
          </p:cNvSpPr>
          <p:nvPr>
            <p:ph type="sldNum" sz="quarter" idx="12"/>
          </p:nvPr>
        </p:nvSpPr>
        <p:spPr/>
        <p:txBody>
          <a:bodyPr/>
          <a:lstStyle/>
          <a:p>
            <a:fld id="{46F21316-FEC6-F24D-BA95-63BCA72FB409}" type="slidenum">
              <a:rPr lang="ru-RU" smtClean="0"/>
              <a:pPr/>
              <a:t>20</a:t>
            </a:fld>
            <a:endParaRPr lang="ru-RU"/>
          </a:p>
        </p:txBody>
      </p:sp>
    </p:spTree>
    <p:extLst>
      <p:ext uri="{BB962C8B-B14F-4D97-AF65-F5344CB8AC3E}">
        <p14:creationId xmlns:p14="http://schemas.microsoft.com/office/powerpoint/2010/main" val="75154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A7C6-9CF7-3241-A469-AAFDB06C6424}"/>
              </a:ext>
            </a:extLst>
          </p:cNvPr>
          <p:cNvSpPr>
            <a:spLocks noGrp="1"/>
          </p:cNvSpPr>
          <p:nvPr>
            <p:ph type="title"/>
          </p:nvPr>
        </p:nvSpPr>
        <p:spPr/>
        <p:txBody>
          <a:bodyPr>
            <a:normAutofit/>
          </a:bodyPr>
          <a:lstStyle/>
          <a:p>
            <a:r>
              <a:rPr lang="en-US" sz="3600" dirty="0"/>
              <a:t>Simple single phase diffusion problem</a:t>
            </a:r>
            <a:endParaRPr lang="ru-RU" sz="3600" dirty="0"/>
          </a:p>
        </p:txBody>
      </p:sp>
      <p:pic>
        <p:nvPicPr>
          <p:cNvPr id="8" name="Content Placeholder 11">
            <a:extLst>
              <a:ext uri="{FF2B5EF4-FFF2-40B4-BE49-F238E27FC236}">
                <a16:creationId xmlns:a16="http://schemas.microsoft.com/office/drawing/2014/main" id="{CAAC3432-193C-5A49-B068-5AD3F6172BB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69100" y="1825625"/>
            <a:ext cx="3919800" cy="4351338"/>
          </a:xfrm>
        </p:spPr>
      </p:pic>
      <p:pic>
        <p:nvPicPr>
          <p:cNvPr id="9" name="Content Placeholder 10">
            <a:extLst>
              <a:ext uri="{FF2B5EF4-FFF2-40B4-BE49-F238E27FC236}">
                <a16:creationId xmlns:a16="http://schemas.microsoft.com/office/drawing/2014/main" id="{017D55E5-66A4-D047-B63D-BE7FD63EA51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801624" y="1825625"/>
            <a:ext cx="3922752" cy="4351338"/>
          </a:xfrm>
        </p:spPr>
      </p:pic>
      <p:sp>
        <p:nvSpPr>
          <p:cNvPr id="10" name="TextBox 9">
            <a:extLst>
              <a:ext uri="{FF2B5EF4-FFF2-40B4-BE49-F238E27FC236}">
                <a16:creationId xmlns:a16="http://schemas.microsoft.com/office/drawing/2014/main" id="{040AD271-12A4-544E-9EFB-2FF590A5B889}"/>
              </a:ext>
            </a:extLst>
          </p:cNvPr>
          <p:cNvSpPr txBox="1"/>
          <p:nvPr/>
        </p:nvSpPr>
        <p:spPr>
          <a:xfrm>
            <a:off x="931333" y="2167467"/>
            <a:ext cx="947503" cy="369332"/>
          </a:xfrm>
          <a:prstGeom prst="rect">
            <a:avLst/>
          </a:prstGeom>
          <a:noFill/>
        </p:spPr>
        <p:txBody>
          <a:bodyPr wrap="none" rtlCol="0">
            <a:spAutoFit/>
          </a:bodyPr>
          <a:lstStyle/>
          <a:p>
            <a:r>
              <a:rPr lang="en-US" dirty="0"/>
              <a:t>MPFA-O</a:t>
            </a:r>
            <a:endParaRPr lang="ru-RU" dirty="0"/>
          </a:p>
        </p:txBody>
      </p:sp>
      <p:sp>
        <p:nvSpPr>
          <p:cNvPr id="11" name="Oval 10">
            <a:extLst>
              <a:ext uri="{FF2B5EF4-FFF2-40B4-BE49-F238E27FC236}">
                <a16:creationId xmlns:a16="http://schemas.microsoft.com/office/drawing/2014/main" id="{E4D3D6EA-95C4-A54D-846E-42BBE2166EED}"/>
              </a:ext>
            </a:extLst>
          </p:cNvPr>
          <p:cNvSpPr/>
          <p:nvPr/>
        </p:nvSpPr>
        <p:spPr>
          <a:xfrm>
            <a:off x="7179733" y="2265866"/>
            <a:ext cx="677333" cy="720000"/>
          </a:xfrm>
          <a:prstGeom prst="ellipse">
            <a:avLst/>
          </a:prstGeom>
          <a:noFill/>
          <a:ln>
            <a:solidFill>
              <a:srgbClr val="93000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a:extLst>
              <a:ext uri="{FF2B5EF4-FFF2-40B4-BE49-F238E27FC236}">
                <a16:creationId xmlns:a16="http://schemas.microsoft.com/office/drawing/2014/main" id="{C94901A9-6061-5047-9D01-514655FC9157}"/>
              </a:ext>
            </a:extLst>
          </p:cNvPr>
          <p:cNvSpPr/>
          <p:nvPr/>
        </p:nvSpPr>
        <p:spPr>
          <a:xfrm>
            <a:off x="6841066" y="3261130"/>
            <a:ext cx="677333" cy="720000"/>
          </a:xfrm>
          <a:prstGeom prst="ellipse">
            <a:avLst/>
          </a:prstGeom>
          <a:noFill/>
          <a:ln>
            <a:solidFill>
              <a:srgbClr val="93000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a:extLst>
              <a:ext uri="{FF2B5EF4-FFF2-40B4-BE49-F238E27FC236}">
                <a16:creationId xmlns:a16="http://schemas.microsoft.com/office/drawing/2014/main" id="{646AF8F7-C875-3D4D-BC48-F06812899BDE}"/>
              </a:ext>
            </a:extLst>
          </p:cNvPr>
          <p:cNvSpPr/>
          <p:nvPr/>
        </p:nvSpPr>
        <p:spPr>
          <a:xfrm>
            <a:off x="8931123" y="3575357"/>
            <a:ext cx="677333" cy="720000"/>
          </a:xfrm>
          <a:prstGeom prst="ellipse">
            <a:avLst/>
          </a:prstGeom>
          <a:noFill/>
          <a:ln>
            <a:solidFill>
              <a:srgbClr val="93000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17686F2E-4AA0-5B44-A58A-8EE014F7B972}"/>
              </a:ext>
            </a:extLst>
          </p:cNvPr>
          <p:cNvSpPr/>
          <p:nvPr/>
        </p:nvSpPr>
        <p:spPr>
          <a:xfrm>
            <a:off x="7814733" y="4787050"/>
            <a:ext cx="677333" cy="720000"/>
          </a:xfrm>
          <a:prstGeom prst="ellipse">
            <a:avLst/>
          </a:prstGeom>
          <a:noFill/>
          <a:ln>
            <a:solidFill>
              <a:srgbClr val="93000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6" name="Straight Connector 15">
            <a:extLst>
              <a:ext uri="{FF2B5EF4-FFF2-40B4-BE49-F238E27FC236}">
                <a16:creationId xmlns:a16="http://schemas.microsoft.com/office/drawing/2014/main" id="{6E9B350B-6CB1-0B4D-9ABE-B7190957B16B}"/>
              </a:ext>
            </a:extLst>
          </p:cNvPr>
          <p:cNvCxnSpPr>
            <a:cxnSpLocks/>
          </p:cNvCxnSpPr>
          <p:nvPr/>
        </p:nvCxnSpPr>
        <p:spPr>
          <a:xfrm>
            <a:off x="5791200" y="1998133"/>
            <a:ext cx="1066799" cy="0"/>
          </a:xfrm>
          <a:prstGeom prst="line">
            <a:avLst/>
          </a:prstGeom>
          <a:ln>
            <a:solidFill>
              <a:srgbClr val="93000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7A13248-C98F-EC4C-A433-CCA19AA44F7C}"/>
              </a:ext>
            </a:extLst>
          </p:cNvPr>
          <p:cNvCxnSpPr>
            <a:cxnSpLocks/>
            <a:endCxn id="11" idx="1"/>
          </p:cNvCxnSpPr>
          <p:nvPr/>
        </p:nvCxnSpPr>
        <p:spPr>
          <a:xfrm>
            <a:off x="6841066" y="1993352"/>
            <a:ext cx="437860" cy="377956"/>
          </a:xfrm>
          <a:prstGeom prst="straightConnector1">
            <a:avLst/>
          </a:prstGeom>
          <a:ln>
            <a:solidFill>
              <a:srgbClr val="93000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3180C53-15E5-0148-8FEF-6B2574BEB9E8}"/>
              </a:ext>
            </a:extLst>
          </p:cNvPr>
          <p:cNvCxnSpPr>
            <a:cxnSpLocks/>
            <a:endCxn id="12" idx="0"/>
          </p:cNvCxnSpPr>
          <p:nvPr/>
        </p:nvCxnSpPr>
        <p:spPr>
          <a:xfrm>
            <a:off x="6841066" y="1987195"/>
            <a:ext cx="338667" cy="1273935"/>
          </a:xfrm>
          <a:prstGeom prst="straightConnector1">
            <a:avLst/>
          </a:prstGeom>
          <a:ln>
            <a:solidFill>
              <a:srgbClr val="93000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74EBD6-4DA3-974D-82B9-424709BA75DE}"/>
              </a:ext>
            </a:extLst>
          </p:cNvPr>
          <p:cNvCxnSpPr>
            <a:cxnSpLocks/>
          </p:cNvCxnSpPr>
          <p:nvPr/>
        </p:nvCxnSpPr>
        <p:spPr>
          <a:xfrm>
            <a:off x="10205981" y="5363054"/>
            <a:ext cx="1066798" cy="0"/>
          </a:xfrm>
          <a:prstGeom prst="line">
            <a:avLst/>
          </a:prstGeom>
          <a:ln>
            <a:solidFill>
              <a:srgbClr val="93000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85253C-E774-EE47-B336-D61BF8B5FE06}"/>
              </a:ext>
            </a:extLst>
          </p:cNvPr>
          <p:cNvCxnSpPr>
            <a:cxnSpLocks/>
            <a:endCxn id="13" idx="5"/>
          </p:cNvCxnSpPr>
          <p:nvPr/>
        </p:nvCxnSpPr>
        <p:spPr>
          <a:xfrm flipH="1" flipV="1">
            <a:off x="9509263" y="4189915"/>
            <a:ext cx="696718" cy="1173140"/>
          </a:xfrm>
          <a:prstGeom prst="straightConnector1">
            <a:avLst/>
          </a:prstGeom>
          <a:ln>
            <a:solidFill>
              <a:srgbClr val="93000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A76B49-76AB-314E-B996-ACB9F05B6FFF}"/>
              </a:ext>
            </a:extLst>
          </p:cNvPr>
          <p:cNvSpPr txBox="1"/>
          <p:nvPr/>
        </p:nvSpPr>
        <p:spPr>
          <a:xfrm>
            <a:off x="5791200" y="1685409"/>
            <a:ext cx="748923" cy="369332"/>
          </a:xfrm>
          <a:prstGeom prst="rect">
            <a:avLst/>
          </a:prstGeom>
          <a:noFill/>
        </p:spPr>
        <p:txBody>
          <a:bodyPr wrap="none" rtlCol="0">
            <a:spAutoFit/>
          </a:bodyPr>
          <a:lstStyle/>
          <a:p>
            <a:r>
              <a:rPr lang="en-US" dirty="0"/>
              <a:t>Issues</a:t>
            </a:r>
            <a:endParaRPr lang="ru-RU" dirty="0"/>
          </a:p>
        </p:txBody>
      </p:sp>
      <p:sp>
        <p:nvSpPr>
          <p:cNvPr id="31" name="TextBox 30">
            <a:extLst>
              <a:ext uri="{FF2B5EF4-FFF2-40B4-BE49-F238E27FC236}">
                <a16:creationId xmlns:a16="http://schemas.microsoft.com/office/drawing/2014/main" id="{FEA0CCCA-6AE5-B14E-A9A7-C38AF8FC1ADA}"/>
              </a:ext>
            </a:extLst>
          </p:cNvPr>
          <p:cNvSpPr txBox="1"/>
          <p:nvPr/>
        </p:nvSpPr>
        <p:spPr>
          <a:xfrm>
            <a:off x="10364919" y="4993722"/>
            <a:ext cx="748923" cy="369332"/>
          </a:xfrm>
          <a:prstGeom prst="rect">
            <a:avLst/>
          </a:prstGeom>
          <a:noFill/>
        </p:spPr>
        <p:txBody>
          <a:bodyPr wrap="none" rtlCol="0">
            <a:spAutoFit/>
          </a:bodyPr>
          <a:lstStyle/>
          <a:p>
            <a:r>
              <a:rPr lang="en-US" dirty="0"/>
              <a:t>Issues</a:t>
            </a:r>
            <a:endParaRPr lang="ru-RU" dirty="0"/>
          </a:p>
        </p:txBody>
      </p:sp>
      <p:cxnSp>
        <p:nvCxnSpPr>
          <p:cNvPr id="33" name="Straight Arrow Connector 32">
            <a:extLst>
              <a:ext uri="{FF2B5EF4-FFF2-40B4-BE49-F238E27FC236}">
                <a16:creationId xmlns:a16="http://schemas.microsoft.com/office/drawing/2014/main" id="{7EB8DD7D-3905-5A4E-8FB9-66C86B83EB86}"/>
              </a:ext>
            </a:extLst>
          </p:cNvPr>
          <p:cNvCxnSpPr>
            <a:cxnSpLocks/>
            <a:endCxn id="14" idx="6"/>
          </p:cNvCxnSpPr>
          <p:nvPr/>
        </p:nvCxnSpPr>
        <p:spPr>
          <a:xfrm flipH="1" flipV="1">
            <a:off x="8492066" y="5147050"/>
            <a:ext cx="1713916" cy="216004"/>
          </a:xfrm>
          <a:prstGeom prst="straightConnector1">
            <a:avLst/>
          </a:prstGeom>
          <a:ln>
            <a:solidFill>
              <a:srgbClr val="93000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1410FC1-602A-1248-AA69-24BFEC0735C7}"/>
              </a:ext>
            </a:extLst>
          </p:cNvPr>
          <p:cNvSpPr txBox="1"/>
          <p:nvPr/>
        </p:nvSpPr>
        <p:spPr>
          <a:xfrm>
            <a:off x="1604564" y="5528763"/>
            <a:ext cx="3261021" cy="369332"/>
          </a:xfrm>
          <a:prstGeom prst="rect">
            <a:avLst/>
          </a:prstGeom>
          <a:noFill/>
        </p:spPr>
        <p:txBody>
          <a:bodyPr wrap="none" rtlCol="0">
            <a:spAutoFit/>
          </a:bodyPr>
          <a:lstStyle/>
          <a:p>
            <a:r>
              <a:rPr lang="en-US" dirty="0"/>
              <a:t>MPFA-O, Cartesian grid, </a:t>
            </a:r>
            <a:r>
              <a:rPr lang="en-US" dirty="0">
                <a:solidFill>
                  <a:schemeClr val="accent6">
                    <a:lumMod val="50000"/>
                  </a:schemeClr>
                </a:solidFill>
              </a:rPr>
              <a:t>accurate</a:t>
            </a:r>
            <a:endParaRPr lang="ru-RU" dirty="0">
              <a:solidFill>
                <a:schemeClr val="accent6">
                  <a:lumMod val="50000"/>
                </a:schemeClr>
              </a:solidFill>
            </a:endParaRPr>
          </a:p>
        </p:txBody>
      </p:sp>
      <p:sp>
        <p:nvSpPr>
          <p:cNvPr id="35" name="TextBox 34">
            <a:extLst>
              <a:ext uri="{FF2B5EF4-FFF2-40B4-BE49-F238E27FC236}">
                <a16:creationId xmlns:a16="http://schemas.microsoft.com/office/drawing/2014/main" id="{FB0D2D66-95DB-EA4A-818E-552B02D1BC9B}"/>
              </a:ext>
            </a:extLst>
          </p:cNvPr>
          <p:cNvSpPr txBox="1"/>
          <p:nvPr/>
        </p:nvSpPr>
        <p:spPr>
          <a:xfrm>
            <a:off x="6976322" y="5530755"/>
            <a:ext cx="4018985" cy="369332"/>
          </a:xfrm>
          <a:prstGeom prst="rect">
            <a:avLst/>
          </a:prstGeom>
          <a:noFill/>
        </p:spPr>
        <p:txBody>
          <a:bodyPr wrap="none" rtlCol="0">
            <a:spAutoFit/>
          </a:bodyPr>
          <a:lstStyle/>
          <a:p>
            <a:r>
              <a:rPr lang="en-US" dirty="0"/>
              <a:t>MPFA-O, skewed Cartesian grid, </a:t>
            </a:r>
            <a:r>
              <a:rPr lang="en-US" dirty="0">
                <a:solidFill>
                  <a:srgbClr val="930001"/>
                </a:solidFill>
              </a:rPr>
              <a:t>unstable</a:t>
            </a:r>
            <a:endParaRPr lang="ru-RU" dirty="0">
              <a:solidFill>
                <a:srgbClr val="930001"/>
              </a:solidFill>
            </a:endParaRPr>
          </a:p>
        </p:txBody>
      </p:sp>
      <p:sp>
        <p:nvSpPr>
          <p:cNvPr id="3" name="Date Placeholder 2">
            <a:extLst>
              <a:ext uri="{FF2B5EF4-FFF2-40B4-BE49-F238E27FC236}">
                <a16:creationId xmlns:a16="http://schemas.microsoft.com/office/drawing/2014/main" id="{06670550-3F12-A743-BE37-618C6A949E1D}"/>
              </a:ext>
            </a:extLst>
          </p:cNvPr>
          <p:cNvSpPr>
            <a:spLocks noGrp="1"/>
          </p:cNvSpPr>
          <p:nvPr>
            <p:ph type="dt" sz="half" idx="10"/>
          </p:nvPr>
        </p:nvSpPr>
        <p:spPr/>
        <p:txBody>
          <a:bodyPr/>
          <a:lstStyle/>
          <a:p>
            <a:r>
              <a:rPr lang="ru-RU"/>
              <a:t>12th June 2018</a:t>
            </a:r>
            <a:endParaRPr lang="ru-RU" dirty="0"/>
          </a:p>
        </p:txBody>
      </p:sp>
      <p:sp>
        <p:nvSpPr>
          <p:cNvPr id="4" name="Footer Placeholder 3">
            <a:extLst>
              <a:ext uri="{FF2B5EF4-FFF2-40B4-BE49-F238E27FC236}">
                <a16:creationId xmlns:a16="http://schemas.microsoft.com/office/drawing/2014/main" id="{4D19E551-E86A-6847-A902-131E6E44E066}"/>
              </a:ext>
            </a:extLst>
          </p:cNvPr>
          <p:cNvSpPr>
            <a:spLocks noGrp="1"/>
          </p:cNvSpPr>
          <p:nvPr>
            <p:ph type="ftr" sz="quarter" idx="11"/>
          </p:nvPr>
        </p:nvSpPr>
        <p:spPr/>
        <p:txBody>
          <a:bodyPr/>
          <a:lstStyle/>
          <a:p>
            <a:r>
              <a:rPr lang="en-US"/>
              <a:t>ECCM-ECFD18</a:t>
            </a:r>
            <a:endParaRPr lang="ru-RU" dirty="0"/>
          </a:p>
        </p:txBody>
      </p:sp>
      <p:sp>
        <p:nvSpPr>
          <p:cNvPr id="15" name="Slide Number Placeholder 14">
            <a:extLst>
              <a:ext uri="{FF2B5EF4-FFF2-40B4-BE49-F238E27FC236}">
                <a16:creationId xmlns:a16="http://schemas.microsoft.com/office/drawing/2014/main" id="{49671D2F-EFA3-3A4F-BB3D-B07539046C4D}"/>
              </a:ext>
            </a:extLst>
          </p:cNvPr>
          <p:cNvSpPr>
            <a:spLocks noGrp="1"/>
          </p:cNvSpPr>
          <p:nvPr>
            <p:ph type="sldNum" sz="quarter" idx="12"/>
          </p:nvPr>
        </p:nvSpPr>
        <p:spPr/>
        <p:txBody>
          <a:bodyPr/>
          <a:lstStyle/>
          <a:p>
            <a:fld id="{46F21316-FEC6-F24D-BA95-63BCA72FB409}" type="slidenum">
              <a:rPr lang="ru-RU" smtClean="0"/>
              <a:pPr/>
              <a:t>21</a:t>
            </a:fld>
            <a:endParaRPr lang="ru-RU"/>
          </a:p>
        </p:txBody>
      </p:sp>
    </p:spTree>
    <p:extLst>
      <p:ext uri="{BB962C8B-B14F-4D97-AF65-F5344CB8AC3E}">
        <p14:creationId xmlns:p14="http://schemas.microsoft.com/office/powerpoint/2010/main" val="1627579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EAED-71E8-EE4B-9202-B6436EA2F967}"/>
              </a:ext>
            </a:extLst>
          </p:cNvPr>
          <p:cNvSpPr>
            <a:spLocks noGrp="1"/>
          </p:cNvSpPr>
          <p:nvPr>
            <p:ph type="title"/>
          </p:nvPr>
        </p:nvSpPr>
        <p:spPr/>
        <p:txBody>
          <a:bodyPr>
            <a:normAutofit/>
          </a:bodyPr>
          <a:lstStyle/>
          <a:p>
            <a:r>
              <a:rPr lang="en-US" sz="3600" dirty="0"/>
              <a:t>Simple single phase diffusion problem</a:t>
            </a:r>
            <a:endParaRPr lang="ru-RU" sz="3600" dirty="0"/>
          </a:p>
        </p:txBody>
      </p:sp>
      <p:pic>
        <p:nvPicPr>
          <p:cNvPr id="8" name="Content Placeholder 11">
            <a:extLst>
              <a:ext uri="{FF2B5EF4-FFF2-40B4-BE49-F238E27FC236}">
                <a16:creationId xmlns:a16="http://schemas.microsoft.com/office/drawing/2014/main" id="{8526B66B-61E0-3043-B836-A0B2EEBAC6B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67624" y="1825625"/>
            <a:ext cx="3922752" cy="4351338"/>
          </a:xfrm>
        </p:spPr>
      </p:pic>
      <p:pic>
        <p:nvPicPr>
          <p:cNvPr id="9" name="Content Placeholder 10">
            <a:extLst>
              <a:ext uri="{FF2B5EF4-FFF2-40B4-BE49-F238E27FC236}">
                <a16:creationId xmlns:a16="http://schemas.microsoft.com/office/drawing/2014/main" id="{335CFAEA-BDCD-AE47-82F4-DA23ECA0C0A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98648" y="1825625"/>
            <a:ext cx="3928704" cy="4351338"/>
          </a:xfrm>
        </p:spPr>
      </p:pic>
      <p:sp>
        <p:nvSpPr>
          <p:cNvPr id="10" name="TextBox 9">
            <a:extLst>
              <a:ext uri="{FF2B5EF4-FFF2-40B4-BE49-F238E27FC236}">
                <a16:creationId xmlns:a16="http://schemas.microsoft.com/office/drawing/2014/main" id="{3C942781-488D-B84F-AFB3-11AB745EB154}"/>
              </a:ext>
            </a:extLst>
          </p:cNvPr>
          <p:cNvSpPr txBox="1"/>
          <p:nvPr/>
        </p:nvSpPr>
        <p:spPr>
          <a:xfrm>
            <a:off x="1605773" y="5524304"/>
            <a:ext cx="3213252" cy="646331"/>
          </a:xfrm>
          <a:prstGeom prst="rect">
            <a:avLst/>
          </a:prstGeom>
          <a:noFill/>
        </p:spPr>
        <p:txBody>
          <a:bodyPr wrap="none" rtlCol="0">
            <a:spAutoFit/>
          </a:bodyPr>
          <a:lstStyle/>
          <a:p>
            <a:r>
              <a:rPr lang="en-US" dirty="0"/>
              <a:t>MPFA-O, skewed Cartesian grid, </a:t>
            </a:r>
          </a:p>
          <a:p>
            <a:r>
              <a:rPr lang="en-US" dirty="0">
                <a:solidFill>
                  <a:srgbClr val="930001"/>
                </a:solidFill>
              </a:rPr>
              <a:t>unstable</a:t>
            </a:r>
            <a:endParaRPr lang="ru-RU" dirty="0">
              <a:solidFill>
                <a:srgbClr val="930001"/>
              </a:solidFill>
            </a:endParaRPr>
          </a:p>
        </p:txBody>
      </p:sp>
      <p:sp>
        <p:nvSpPr>
          <p:cNvPr id="11" name="TextBox 10">
            <a:extLst>
              <a:ext uri="{FF2B5EF4-FFF2-40B4-BE49-F238E27FC236}">
                <a16:creationId xmlns:a16="http://schemas.microsoft.com/office/drawing/2014/main" id="{EE7D9F7B-774B-EA4F-A4BD-0548DD34E480}"/>
              </a:ext>
            </a:extLst>
          </p:cNvPr>
          <p:cNvSpPr txBox="1"/>
          <p:nvPr/>
        </p:nvSpPr>
        <p:spPr>
          <a:xfrm>
            <a:off x="6849447" y="5513820"/>
            <a:ext cx="4159793" cy="646331"/>
          </a:xfrm>
          <a:prstGeom prst="rect">
            <a:avLst/>
          </a:prstGeom>
          <a:noFill/>
        </p:spPr>
        <p:txBody>
          <a:bodyPr wrap="none" rtlCol="0">
            <a:spAutoFit/>
          </a:bodyPr>
          <a:lstStyle/>
          <a:p>
            <a:r>
              <a:rPr lang="en-US" dirty="0"/>
              <a:t>Nonlinear scheme, skewed Cartesian grid</a:t>
            </a:r>
            <a:r>
              <a:rPr lang="en-US" dirty="0">
                <a:solidFill>
                  <a:schemeClr val="accent6">
                    <a:lumMod val="50000"/>
                  </a:schemeClr>
                </a:solidFill>
              </a:rPr>
              <a:t>, </a:t>
            </a:r>
          </a:p>
          <a:p>
            <a:r>
              <a:rPr lang="en-US" dirty="0">
                <a:solidFill>
                  <a:schemeClr val="accent6">
                    <a:lumMod val="50000"/>
                  </a:schemeClr>
                </a:solidFill>
              </a:rPr>
              <a:t>accurate</a:t>
            </a:r>
            <a:endParaRPr lang="ru-RU" dirty="0">
              <a:solidFill>
                <a:schemeClr val="accent6">
                  <a:lumMod val="50000"/>
                </a:schemeClr>
              </a:solidFill>
            </a:endParaRPr>
          </a:p>
        </p:txBody>
      </p:sp>
      <p:sp>
        <p:nvSpPr>
          <p:cNvPr id="3" name="Date Placeholder 2">
            <a:extLst>
              <a:ext uri="{FF2B5EF4-FFF2-40B4-BE49-F238E27FC236}">
                <a16:creationId xmlns:a16="http://schemas.microsoft.com/office/drawing/2014/main" id="{07498A47-3877-0347-8264-D93D362182BC}"/>
              </a:ext>
            </a:extLst>
          </p:cNvPr>
          <p:cNvSpPr>
            <a:spLocks noGrp="1"/>
          </p:cNvSpPr>
          <p:nvPr>
            <p:ph type="dt" sz="half" idx="10"/>
          </p:nvPr>
        </p:nvSpPr>
        <p:spPr/>
        <p:txBody>
          <a:bodyPr/>
          <a:lstStyle/>
          <a:p>
            <a:r>
              <a:rPr lang="ru-RU"/>
              <a:t>12th June 2018</a:t>
            </a:r>
            <a:endParaRPr lang="ru-RU" dirty="0"/>
          </a:p>
        </p:txBody>
      </p:sp>
      <p:sp>
        <p:nvSpPr>
          <p:cNvPr id="4" name="Footer Placeholder 3">
            <a:extLst>
              <a:ext uri="{FF2B5EF4-FFF2-40B4-BE49-F238E27FC236}">
                <a16:creationId xmlns:a16="http://schemas.microsoft.com/office/drawing/2014/main" id="{A473CBA7-3846-7A4C-BA85-6E831B986887}"/>
              </a:ext>
            </a:extLst>
          </p:cNvPr>
          <p:cNvSpPr>
            <a:spLocks noGrp="1"/>
          </p:cNvSpPr>
          <p:nvPr>
            <p:ph type="ftr" sz="quarter" idx="11"/>
          </p:nvPr>
        </p:nvSpPr>
        <p:spPr/>
        <p:txBody>
          <a:bodyPr/>
          <a:lstStyle/>
          <a:p>
            <a:r>
              <a:rPr lang="en-US"/>
              <a:t>ECCM-ECFD18</a:t>
            </a:r>
            <a:endParaRPr lang="ru-RU" dirty="0"/>
          </a:p>
        </p:txBody>
      </p:sp>
      <p:sp>
        <p:nvSpPr>
          <p:cNvPr id="12" name="Slide Number Placeholder 11">
            <a:extLst>
              <a:ext uri="{FF2B5EF4-FFF2-40B4-BE49-F238E27FC236}">
                <a16:creationId xmlns:a16="http://schemas.microsoft.com/office/drawing/2014/main" id="{3B43437F-42AC-6745-9224-AB35376748D6}"/>
              </a:ext>
            </a:extLst>
          </p:cNvPr>
          <p:cNvSpPr>
            <a:spLocks noGrp="1"/>
          </p:cNvSpPr>
          <p:nvPr>
            <p:ph type="sldNum" sz="quarter" idx="12"/>
          </p:nvPr>
        </p:nvSpPr>
        <p:spPr/>
        <p:txBody>
          <a:bodyPr/>
          <a:lstStyle/>
          <a:p>
            <a:fld id="{46F21316-FEC6-F24D-BA95-63BCA72FB409}" type="slidenum">
              <a:rPr lang="ru-RU" smtClean="0"/>
              <a:pPr/>
              <a:t>22</a:t>
            </a:fld>
            <a:endParaRPr lang="ru-RU"/>
          </a:p>
        </p:txBody>
      </p:sp>
    </p:spTree>
    <p:extLst>
      <p:ext uri="{BB962C8B-B14F-4D97-AF65-F5344CB8AC3E}">
        <p14:creationId xmlns:p14="http://schemas.microsoft.com/office/powerpoint/2010/main" val="2260277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558D-3B48-6442-B3F3-B0D92F2CE35E}"/>
              </a:ext>
            </a:extLst>
          </p:cNvPr>
          <p:cNvSpPr>
            <a:spLocks noGrp="1"/>
          </p:cNvSpPr>
          <p:nvPr>
            <p:ph type="title"/>
          </p:nvPr>
        </p:nvSpPr>
        <p:spPr/>
        <p:txBody>
          <a:bodyPr/>
          <a:lstStyle/>
          <a:p>
            <a:r>
              <a:rPr lang="en-US" dirty="0"/>
              <a:t>Transition to nonlinearity</a:t>
            </a:r>
            <a:endParaRPr lang="ru-RU" dirty="0"/>
          </a:p>
        </p:txBody>
      </p:sp>
      <p:sp>
        <p:nvSpPr>
          <p:cNvPr id="3" name="Content Placeholder 2">
            <a:extLst>
              <a:ext uri="{FF2B5EF4-FFF2-40B4-BE49-F238E27FC236}">
                <a16:creationId xmlns:a16="http://schemas.microsoft.com/office/drawing/2014/main" id="{F1DF09A9-963A-DF4E-96C1-DA55D0BF5EF6}"/>
              </a:ext>
            </a:extLst>
          </p:cNvPr>
          <p:cNvSpPr>
            <a:spLocks noGrp="1"/>
          </p:cNvSpPr>
          <p:nvPr>
            <p:ph idx="1"/>
          </p:nvPr>
        </p:nvSpPr>
        <p:spPr/>
        <p:txBody>
          <a:bodyPr anchor="ctr"/>
          <a:lstStyle/>
          <a:p>
            <a:pPr marL="0" indent="0">
              <a:buNone/>
            </a:pPr>
            <a:r>
              <a:rPr lang="en-US" dirty="0"/>
              <a:t>No </a:t>
            </a:r>
            <a:r>
              <a:rPr lang="en-US" dirty="0">
                <a:solidFill>
                  <a:srgbClr val="930001"/>
                </a:solidFill>
              </a:rPr>
              <a:t>linear</a:t>
            </a:r>
            <a:r>
              <a:rPr lang="en-US" dirty="0"/>
              <a:t> small stencil conservative scheme can be exact on linear solutions and respect the maximum principle. </a:t>
            </a:r>
          </a:p>
          <a:p>
            <a:pPr marL="0" indent="0" algn="r">
              <a:buNone/>
            </a:pPr>
            <a:r>
              <a:rPr lang="en-US" dirty="0"/>
              <a:t>[</a:t>
            </a:r>
            <a:r>
              <a:rPr lang="en-US" dirty="0">
                <a:hlinkClick r:id="rId3"/>
              </a:rPr>
              <a:t>Kershaw 1981</a:t>
            </a:r>
            <a:r>
              <a:rPr lang="en-US" dirty="0"/>
              <a:t>, </a:t>
            </a:r>
            <a:r>
              <a:rPr lang="en-US" dirty="0">
                <a:hlinkClick r:id="rId4"/>
              </a:rPr>
              <a:t>Nordbotton 2005</a:t>
            </a:r>
            <a:r>
              <a:rPr lang="en-US" dirty="0"/>
              <a:t>]</a:t>
            </a:r>
            <a:endParaRPr lang="ru-RU" dirty="0"/>
          </a:p>
        </p:txBody>
      </p:sp>
      <p:sp>
        <p:nvSpPr>
          <p:cNvPr id="7" name="Date Placeholder 6">
            <a:extLst>
              <a:ext uri="{FF2B5EF4-FFF2-40B4-BE49-F238E27FC236}">
                <a16:creationId xmlns:a16="http://schemas.microsoft.com/office/drawing/2014/main" id="{62C5DE36-BD50-174E-BFC2-67BBF9D44C8A}"/>
              </a:ext>
            </a:extLst>
          </p:cNvPr>
          <p:cNvSpPr>
            <a:spLocks noGrp="1"/>
          </p:cNvSpPr>
          <p:nvPr>
            <p:ph type="dt" sz="half" idx="10"/>
          </p:nvPr>
        </p:nvSpPr>
        <p:spPr/>
        <p:txBody>
          <a:bodyPr/>
          <a:lstStyle/>
          <a:p>
            <a:r>
              <a:rPr lang="ru-RU"/>
              <a:t>12th June 2018</a:t>
            </a:r>
            <a:endParaRPr lang="ru-RU" dirty="0"/>
          </a:p>
        </p:txBody>
      </p:sp>
      <p:sp>
        <p:nvSpPr>
          <p:cNvPr id="8" name="Footer Placeholder 7">
            <a:extLst>
              <a:ext uri="{FF2B5EF4-FFF2-40B4-BE49-F238E27FC236}">
                <a16:creationId xmlns:a16="http://schemas.microsoft.com/office/drawing/2014/main" id="{06A90DC9-3281-3047-843B-979433F734B9}"/>
              </a:ext>
            </a:extLst>
          </p:cNvPr>
          <p:cNvSpPr>
            <a:spLocks noGrp="1"/>
          </p:cNvSpPr>
          <p:nvPr>
            <p:ph type="ftr" sz="quarter" idx="11"/>
          </p:nvPr>
        </p:nvSpPr>
        <p:spPr/>
        <p:txBody>
          <a:bodyPr/>
          <a:lstStyle/>
          <a:p>
            <a:r>
              <a:rPr lang="en-US"/>
              <a:t>ECCM-ECFD18</a:t>
            </a:r>
            <a:endParaRPr lang="ru-RU" dirty="0"/>
          </a:p>
        </p:txBody>
      </p:sp>
      <p:sp>
        <p:nvSpPr>
          <p:cNvPr id="9" name="Slide Number Placeholder 8">
            <a:extLst>
              <a:ext uri="{FF2B5EF4-FFF2-40B4-BE49-F238E27FC236}">
                <a16:creationId xmlns:a16="http://schemas.microsoft.com/office/drawing/2014/main" id="{629298CC-C0BF-3E49-BDD3-03D5962D9A26}"/>
              </a:ext>
            </a:extLst>
          </p:cNvPr>
          <p:cNvSpPr>
            <a:spLocks noGrp="1"/>
          </p:cNvSpPr>
          <p:nvPr>
            <p:ph type="sldNum" sz="quarter" idx="12"/>
          </p:nvPr>
        </p:nvSpPr>
        <p:spPr/>
        <p:txBody>
          <a:bodyPr/>
          <a:lstStyle/>
          <a:p>
            <a:fld id="{46F21316-FEC6-F24D-BA95-63BCA72FB409}" type="slidenum">
              <a:rPr lang="ru-RU" smtClean="0"/>
              <a:pPr/>
              <a:t>23</a:t>
            </a:fld>
            <a:endParaRPr lang="ru-RU"/>
          </a:p>
        </p:txBody>
      </p:sp>
    </p:spTree>
    <p:extLst>
      <p:ext uri="{BB962C8B-B14F-4D97-AF65-F5344CB8AC3E}">
        <p14:creationId xmlns:p14="http://schemas.microsoft.com/office/powerpoint/2010/main" val="31872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4114D-0888-0045-9E36-75EDC5187192}"/>
              </a:ext>
            </a:extLst>
          </p:cNvPr>
          <p:cNvSpPr>
            <a:spLocks noGrp="1"/>
          </p:cNvSpPr>
          <p:nvPr>
            <p:ph type="title"/>
          </p:nvPr>
        </p:nvSpPr>
        <p:spPr/>
        <p:txBody>
          <a:bodyPr/>
          <a:lstStyle/>
          <a:p>
            <a:r>
              <a:rPr lang="en-US" dirty="0"/>
              <a:t>Diffusion Problem</a:t>
            </a:r>
            <a:endParaRPr lang="ru-R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C6C0EF-71B5-8D4C-A40E-4ADE0088C083}"/>
                  </a:ext>
                </a:extLst>
              </p:cNvPr>
              <p:cNvSpPr>
                <a:spLocks noGrp="1"/>
              </p:cNvSpPr>
              <p:nvPr>
                <p:ph idx="1"/>
              </p:nvPr>
            </p:nvSpPr>
            <p:spPr>
              <a:xfrm>
                <a:off x="838200" y="1825625"/>
                <a:ext cx="6375400" cy="4351338"/>
              </a:xfrm>
            </p:spPr>
            <p:txBody>
              <a:bodyPr/>
              <a:lstStyle/>
              <a:p>
                <a:r>
                  <a:rPr lang="en-US" dirty="0"/>
                  <a:t>The finite volume method uses Gauss law:</a:t>
                </a:r>
              </a:p>
              <a:p>
                <a:pPr marL="0" indent="0">
                  <a:buNone/>
                </a:pPr>
                <a14:m>
                  <m:oMathPara xmlns:m="http://schemas.openxmlformats.org/officeDocument/2006/math">
                    <m:oMathParaPr>
                      <m:jc m:val="centerGroup"/>
                    </m:oMathParaPr>
                    <m:oMath xmlns:m="http://schemas.openxmlformats.org/officeDocument/2006/math">
                      <m:nary>
                        <m:naryPr>
                          <m:limLoc m:val="undOvr"/>
                          <m:subHide m:val="on"/>
                          <m:supHide m:val="on"/>
                          <m:ctrlPr>
                            <a:rPr lang="ru-RU" i="1" smtClean="0">
                              <a:latin typeface="Cambria Math" panose="02040503050406030204" pitchFamily="18" charset="0"/>
                            </a:rPr>
                          </m:ctrlPr>
                        </m:naryPr>
                        <m:sub/>
                        <m:sup/>
                        <m:e>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𝕂</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𝑑𝑉</m:t>
                          </m:r>
                          <m:r>
                            <a:rPr lang="en-US" b="0" i="1" smtClean="0">
                              <a:latin typeface="Cambria Math" panose="02040503050406030204" pitchFamily="18" charset="0"/>
                              <a:ea typeface="Cambria Math" panose="02040503050406030204" pitchFamily="18" charset="0"/>
                            </a:rPr>
                            <m:t>=</m:t>
                          </m:r>
                          <m:nary>
                            <m:naryPr>
                              <m:chr m:val="∮"/>
                              <m:limLoc m:val="undOvr"/>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𝕂</m:t>
                              </m:r>
                              <m:r>
                                <m:rPr>
                                  <m:sty m:val="p"/>
                                </m:rP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rgbClr val="930001"/>
                                  </a:solidFill>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𝒏</m:t>
                                  </m:r>
                                </m:e>
                                <m:sub>
                                  <m:r>
                                    <a:rPr lang="en-US" b="0" i="1" smtClean="0">
                                      <a:solidFill>
                                        <a:srgbClr val="FF0000"/>
                                      </a:solidFill>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𝑑𝑆</m:t>
                              </m:r>
                            </m:e>
                          </m:nary>
                        </m:e>
                      </m:nary>
                    </m:oMath>
                  </m:oMathPara>
                </a14:m>
                <a:endParaRPr lang="en-US" dirty="0"/>
              </a:p>
              <a:p>
                <a:r>
                  <a:rPr lang="en-US" dirty="0"/>
                  <a:t>The scalar product in red has the alternative form:</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ea typeface="Cambria Math" panose="02040503050406030204" pitchFamily="18" charset="0"/>
                        </a:rPr>
                        <m:t>𝕂</m:t>
                      </m:r>
                      <m:r>
                        <m:rPr>
                          <m:sty m:val="p"/>
                        </m:rP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rgbClr val="930001"/>
                          </a:solidFill>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𝒏</m:t>
                          </m:r>
                        </m:e>
                        <m:sub>
                          <m:r>
                            <a:rPr lang="en-US" b="0" i="1" smtClean="0">
                              <a:solidFill>
                                <a:srgbClr val="FF0000"/>
                              </a:solidFill>
                              <a:latin typeface="Cambria Math" panose="02040503050406030204" pitchFamily="18" charset="0"/>
                              <a:ea typeface="Cambria Math" panose="02040503050406030204" pitchFamily="18" charset="0"/>
                            </a:rPr>
                            <m:t>𝑓</m:t>
                          </m:r>
                        </m:sub>
                      </m:sSub>
                      <m:r>
                        <a:rPr lang="en-US" b="0" i="1" smtClean="0">
                          <a:solidFill>
                            <a:srgbClr val="930001"/>
                          </a:solidFill>
                          <a:latin typeface="Cambria Math" panose="02040503050406030204" pitchFamily="18" charset="0"/>
                          <a:ea typeface="Cambria Math" panose="02040503050406030204" pitchFamily="18" charset="0"/>
                        </a:rPr>
                        <m:t>=</m:t>
                      </m:r>
                      <m:r>
                        <m:rPr>
                          <m:sty m:val="p"/>
                        </m:rP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rgbClr val="930001"/>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𝕂</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𝒏</m:t>
                          </m:r>
                        </m:e>
                        <m:sub>
                          <m:r>
                            <a:rPr lang="en-US" b="0" i="1" smtClean="0">
                              <a:solidFill>
                                <a:srgbClr val="FF0000"/>
                              </a:solidFill>
                              <a:latin typeface="Cambria Math" panose="02040503050406030204" pitchFamily="18" charset="0"/>
                              <a:ea typeface="Cambria Math" panose="02040503050406030204" pitchFamily="18" charset="0"/>
                            </a:rPr>
                            <m:t>𝑓</m:t>
                          </m:r>
                        </m:sub>
                      </m:sSub>
                    </m:oMath>
                  </m:oMathPara>
                </a14:m>
                <a:endParaRPr lang="en-US" dirty="0"/>
              </a:p>
              <a:p>
                <a:r>
                  <a:rPr lang="en-US" dirty="0"/>
                  <a:t>We express the flux along the direction of </a:t>
                </a:r>
                <a14:m>
                  <m:oMath xmlns:m="http://schemas.openxmlformats.org/officeDocument/2006/math">
                    <m:r>
                      <a:rPr lang="en-US" b="0" i="1" smtClean="0">
                        <a:solidFill>
                          <a:srgbClr val="FF0000"/>
                        </a:solidFill>
                        <a:latin typeface="Cambria Math" panose="02040503050406030204" pitchFamily="18" charset="0"/>
                        <a:ea typeface="Cambria Math" panose="02040503050406030204" pitchFamily="18" charset="0"/>
                      </a:rPr>
                      <m:t>𝕂</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𝒏</m:t>
                        </m:r>
                      </m:e>
                      <m:sub>
                        <m:r>
                          <a:rPr lang="en-US" b="0" i="1" smtClean="0">
                            <a:solidFill>
                              <a:srgbClr val="FF0000"/>
                            </a:solidFill>
                            <a:latin typeface="Cambria Math" panose="02040503050406030204" pitchFamily="18" charset="0"/>
                            <a:ea typeface="Cambria Math" panose="02040503050406030204" pitchFamily="18" charset="0"/>
                          </a:rPr>
                          <m:t>𝑓</m:t>
                        </m:r>
                      </m:sub>
                    </m:sSub>
                  </m:oMath>
                </a14:m>
                <a:r>
                  <a:rPr lang="en-US" dirty="0"/>
                  <a:t>.</a:t>
                </a:r>
              </a:p>
              <a:p>
                <a:endParaRPr lang="ru-RU" dirty="0"/>
              </a:p>
            </p:txBody>
          </p:sp>
        </mc:Choice>
        <mc:Fallback>
          <p:sp>
            <p:nvSpPr>
              <p:cNvPr id="3" name="Content Placeholder 2">
                <a:extLst>
                  <a:ext uri="{FF2B5EF4-FFF2-40B4-BE49-F238E27FC236}">
                    <a16:creationId xmlns:a16="http://schemas.microsoft.com/office/drawing/2014/main" id="{12C6C0EF-71B5-8D4C-A40E-4ADE0088C083}"/>
                  </a:ext>
                </a:extLst>
              </p:cNvPr>
              <p:cNvSpPr>
                <a:spLocks noGrp="1" noRot="1" noChangeAspect="1" noMove="1" noResize="1" noEditPoints="1" noAdjustHandles="1" noChangeArrowheads="1" noChangeShapeType="1" noTextEdit="1"/>
              </p:cNvSpPr>
              <p:nvPr>
                <p:ph idx="1"/>
              </p:nvPr>
            </p:nvSpPr>
            <p:spPr>
              <a:xfrm>
                <a:off x="838200" y="1825625"/>
                <a:ext cx="6375400" cy="4351338"/>
              </a:xfrm>
              <a:blipFill>
                <a:blip r:embed="rId3"/>
                <a:stretch>
                  <a:fillRect l="-13519" t="-24269"/>
                </a:stretch>
              </a:blipFill>
            </p:spPr>
            <p:txBody>
              <a:bodyPr/>
              <a:lstStyle/>
              <a:p>
                <a:r>
                  <a:rPr lang="ru-RU">
                    <a:noFill/>
                  </a:rPr>
                  <a:t> </a:t>
                </a:r>
              </a:p>
            </p:txBody>
          </p:sp>
        </mc:Fallback>
      </mc:AlternateContent>
      <p:pic>
        <p:nvPicPr>
          <p:cNvPr id="7" name="Content Placeholder 5">
            <a:extLst>
              <a:ext uri="{FF2B5EF4-FFF2-40B4-BE49-F238E27FC236}">
                <a16:creationId xmlns:a16="http://schemas.microsoft.com/office/drawing/2014/main" id="{0B47EE26-1F4D-8849-A19A-D4212D308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3963" y="1870075"/>
            <a:ext cx="3779837" cy="3420335"/>
          </a:xfrm>
          <a:prstGeom prst="rect">
            <a:avLst/>
          </a:prstGeom>
        </p:spPr>
      </p:pic>
      <p:sp>
        <p:nvSpPr>
          <p:cNvPr id="8" name="Date Placeholder 7">
            <a:extLst>
              <a:ext uri="{FF2B5EF4-FFF2-40B4-BE49-F238E27FC236}">
                <a16:creationId xmlns:a16="http://schemas.microsoft.com/office/drawing/2014/main" id="{0F47BF13-8CBD-2942-8095-14EA08FD8ECB}"/>
              </a:ext>
            </a:extLst>
          </p:cNvPr>
          <p:cNvSpPr>
            <a:spLocks noGrp="1"/>
          </p:cNvSpPr>
          <p:nvPr>
            <p:ph type="dt" sz="half" idx="10"/>
          </p:nvPr>
        </p:nvSpPr>
        <p:spPr/>
        <p:txBody>
          <a:bodyPr/>
          <a:lstStyle/>
          <a:p>
            <a:r>
              <a:rPr lang="ru-RU"/>
              <a:t>12th June 2018</a:t>
            </a:r>
            <a:endParaRPr lang="ru-RU" dirty="0"/>
          </a:p>
        </p:txBody>
      </p:sp>
      <p:sp>
        <p:nvSpPr>
          <p:cNvPr id="9" name="Footer Placeholder 8">
            <a:extLst>
              <a:ext uri="{FF2B5EF4-FFF2-40B4-BE49-F238E27FC236}">
                <a16:creationId xmlns:a16="http://schemas.microsoft.com/office/drawing/2014/main" id="{E502840C-756C-684C-BEBC-D04899E5615F}"/>
              </a:ext>
            </a:extLst>
          </p:cNvPr>
          <p:cNvSpPr>
            <a:spLocks noGrp="1"/>
          </p:cNvSpPr>
          <p:nvPr>
            <p:ph type="ftr" sz="quarter" idx="11"/>
          </p:nvPr>
        </p:nvSpPr>
        <p:spPr/>
        <p:txBody>
          <a:bodyPr/>
          <a:lstStyle/>
          <a:p>
            <a:r>
              <a:rPr lang="en-US"/>
              <a:t>ECCM-ECFD18</a:t>
            </a:r>
            <a:endParaRPr lang="ru-RU" dirty="0"/>
          </a:p>
        </p:txBody>
      </p:sp>
      <p:sp>
        <p:nvSpPr>
          <p:cNvPr id="10" name="Slide Number Placeholder 9">
            <a:extLst>
              <a:ext uri="{FF2B5EF4-FFF2-40B4-BE49-F238E27FC236}">
                <a16:creationId xmlns:a16="http://schemas.microsoft.com/office/drawing/2014/main" id="{EBCE5B63-313B-BA45-B9BC-FE77B6603E35}"/>
              </a:ext>
            </a:extLst>
          </p:cNvPr>
          <p:cNvSpPr>
            <a:spLocks noGrp="1"/>
          </p:cNvSpPr>
          <p:nvPr>
            <p:ph type="sldNum" sz="quarter" idx="12"/>
          </p:nvPr>
        </p:nvSpPr>
        <p:spPr/>
        <p:txBody>
          <a:bodyPr/>
          <a:lstStyle/>
          <a:p>
            <a:fld id="{46F21316-FEC6-F24D-BA95-63BCA72FB409}" type="slidenum">
              <a:rPr lang="ru-RU" smtClean="0"/>
              <a:pPr/>
              <a:t>24</a:t>
            </a:fld>
            <a:endParaRPr lang="ru-RU"/>
          </a:p>
        </p:txBody>
      </p:sp>
    </p:spTree>
    <p:extLst>
      <p:ext uri="{BB962C8B-B14F-4D97-AF65-F5344CB8AC3E}">
        <p14:creationId xmlns:p14="http://schemas.microsoft.com/office/powerpoint/2010/main" val="3976246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7ACA1-458D-C14B-8A05-96F4A216FB38}"/>
              </a:ext>
            </a:extLst>
          </p:cNvPr>
          <p:cNvSpPr>
            <a:spLocks noGrp="1"/>
          </p:cNvSpPr>
          <p:nvPr>
            <p:ph type="title"/>
          </p:nvPr>
        </p:nvSpPr>
        <p:spPr/>
        <p:txBody>
          <a:bodyPr/>
          <a:lstStyle/>
          <a:p>
            <a:r>
              <a:rPr lang="en-US" dirty="0"/>
              <a:t>Diffusion Problem</a:t>
            </a:r>
            <a:endParaRPr lang="ru-R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A88E23-9698-5046-8A62-434DD8CF78A0}"/>
                  </a:ext>
                </a:extLst>
              </p:cNvPr>
              <p:cNvSpPr>
                <a:spLocks noGrp="1"/>
              </p:cNvSpPr>
              <p:nvPr>
                <p:ph idx="1"/>
              </p:nvPr>
            </p:nvSpPr>
            <p:spPr>
              <a:xfrm>
                <a:off x="838200" y="1825625"/>
                <a:ext cx="7120467" cy="4084108"/>
              </a:xfrm>
            </p:spPr>
            <p:txBody>
              <a:bodyPr>
                <a:normAutofit/>
              </a:bodyPr>
              <a:lstStyle/>
              <a:p>
                <a:r>
                  <a:rPr lang="en-US" dirty="0"/>
                  <a:t>We need a gradient along vector</a:t>
                </a:r>
                <a:r>
                  <a:rPr lang="ru-RU" dirty="0"/>
                  <a:t>:</a:t>
                </a:r>
              </a:p>
              <a:p>
                <a:pPr lvl="1"/>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d>
                      <m:dPr>
                        <m:ctrlPr>
                          <a:rPr lang="en-US" i="1" smtClean="0">
                            <a:solidFill>
                              <a:schemeClr val="tx1"/>
                            </a:solidFill>
                            <a:latin typeface="Cambria Math" panose="02040503050406030204" pitchFamily="18" charset="0"/>
                            <a:ea typeface="Cambria Math" panose="02040503050406030204" pitchFamily="18" charset="0"/>
                          </a:rPr>
                        </m:ctrlPr>
                      </m:dPr>
                      <m:e>
                        <m:sSub>
                          <m:sSubPr>
                            <m:ctrlPr>
                              <a:rPr lang="en-US" i="1" smtClean="0">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𝕂</m:t>
                            </m:r>
                          </m:e>
                          <m:sub>
                            <m:r>
                              <a:rPr lang="en-US" i="1">
                                <a:solidFill>
                                  <a:schemeClr val="accent1"/>
                                </a:solidFill>
                                <a:latin typeface="Cambria Math" panose="02040503050406030204" pitchFamily="18" charset="0"/>
                                <a:ea typeface="Cambria Math" panose="02040503050406030204" pitchFamily="18" charset="0"/>
                              </a:rPr>
                              <m:t>1</m:t>
                            </m:r>
                          </m:sub>
                        </m:sSub>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Sub>
                      </m:e>
                    </m:d>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d>
                      <m:dPr>
                        <m:ctrlPr>
                          <a:rPr lang="en-US" i="1" smtClean="0">
                            <a:solidFill>
                              <a:schemeClr val="tx1"/>
                            </a:solidFill>
                            <a:latin typeface="Cambria Math" panose="02040503050406030204" pitchFamily="18" charset="0"/>
                            <a:ea typeface="Cambria Math" panose="02040503050406030204" pitchFamily="18" charset="0"/>
                          </a:rPr>
                        </m:ctrlPr>
                      </m:dPr>
                      <m:e>
                        <m:sSub>
                          <m:sSubPr>
                            <m:ctrlPr>
                              <a:rPr lang="en-US" i="1" smtClean="0">
                                <a:solidFill>
                                  <a:schemeClr val="accent6"/>
                                </a:solidFill>
                                <a:latin typeface="Cambria Math" panose="02040503050406030204" pitchFamily="18" charset="0"/>
                                <a:ea typeface="Cambria Math" panose="02040503050406030204" pitchFamily="18" charset="0"/>
                              </a:rPr>
                            </m:ctrlPr>
                          </m:sSubPr>
                          <m:e>
                            <m:r>
                              <a:rPr lang="en-US" i="1">
                                <a:solidFill>
                                  <a:schemeClr val="accent6"/>
                                </a:solidFill>
                                <a:latin typeface="Cambria Math" panose="02040503050406030204" pitchFamily="18" charset="0"/>
                                <a:ea typeface="Cambria Math" panose="02040503050406030204" pitchFamily="18" charset="0"/>
                              </a:rPr>
                              <m:t>𝕂</m:t>
                            </m:r>
                          </m:e>
                          <m:sub>
                            <m:r>
                              <a:rPr lang="en-US" i="1">
                                <a:solidFill>
                                  <a:schemeClr val="accent6"/>
                                </a:solidFill>
                                <a:latin typeface="Cambria Math" panose="02040503050406030204" pitchFamily="18" charset="0"/>
                                <a:ea typeface="Cambria Math" panose="02040503050406030204" pitchFamily="18" charset="0"/>
                              </a:rPr>
                              <m:t>2</m:t>
                            </m:r>
                          </m:sub>
                        </m:sSub>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Sub>
                      </m:e>
                    </m:d>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oMath>
                </a14:m>
                <a:endParaRPr lang="ru-RU" dirty="0"/>
              </a:p>
              <a:p>
                <a:r>
                  <a:rPr lang="en-US" dirty="0"/>
                  <a:t>Two-point flux</a:t>
                </a:r>
                <a:r>
                  <a:rPr lang="ru-RU" dirty="0"/>
                  <a:t>:</a:t>
                </a:r>
              </a:p>
              <a:p>
                <a:pPr marL="0" indent="0">
                  <a:buNone/>
                </a:pPr>
                <a14:m>
                  <m:oMathPara xmlns:m="http://schemas.openxmlformats.org/officeDocument/2006/math">
                    <m:oMathParaPr>
                      <m:jc m:val="centerGroup"/>
                    </m:oMathParaPr>
                    <m:oMath xmlns:m="http://schemas.openxmlformats.org/officeDocument/2006/math">
                      <m:sSub>
                        <m:sSubPr>
                          <m:ctrlPr>
                            <a:rPr lang="ru-RU" i="1" smtClean="0">
                              <a:solidFill>
                                <a:srgbClr val="009193"/>
                              </a:solidFill>
                              <a:latin typeface="Cambria Math" panose="02040503050406030204" pitchFamily="18" charset="0"/>
                            </a:rPr>
                          </m:ctrlPr>
                        </m:sSubPr>
                        <m:e>
                          <m:r>
                            <a:rPr lang="en-US" b="0" i="1" smtClean="0">
                              <a:solidFill>
                                <a:srgbClr val="009193"/>
                              </a:solidFill>
                              <a:latin typeface="Cambria Math" panose="02040503050406030204" pitchFamily="18" charset="0"/>
                            </a:rPr>
                            <m:t>𝑞</m:t>
                          </m:r>
                        </m:e>
                        <m:sub>
                          <m:r>
                            <a:rPr lang="en-US" b="0" i="1" smtClean="0">
                              <a:solidFill>
                                <a:srgbClr val="009193"/>
                              </a:solidFill>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𝜆</m:t>
                              </m:r>
                            </m:e>
                            <m:sub>
                              <m:r>
                                <a:rPr lang="en-US" b="0" i="1" smtClean="0">
                                  <a:solidFill>
                                    <a:schemeClr val="accent1"/>
                                  </a:solidFill>
                                  <a:latin typeface="Cambria Math" panose="02040503050406030204" pitchFamily="18" charset="0"/>
                                </a:rPr>
                                <m:t>1</m:t>
                              </m:r>
                            </m:sub>
                          </m:sSub>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ea typeface="Cambria Math" panose="02040503050406030204" pitchFamily="18" charset="0"/>
                                </a:rPr>
                                <m:t>𝜆</m:t>
                              </m:r>
                            </m:e>
                            <m:sub>
                              <m:r>
                                <a:rPr lang="en-US" b="0" i="1" smtClean="0">
                                  <a:solidFill>
                                    <a:schemeClr val="accent6"/>
                                  </a:solidFill>
                                  <a:latin typeface="Cambria Math" panose="02040503050406030204" pitchFamily="18" charset="0"/>
                                </a:rPr>
                                <m:t>2</m:t>
                              </m:r>
                            </m:sub>
                          </m:sSub>
                        </m:num>
                        <m:den>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𝜆</m:t>
                              </m:r>
                            </m:e>
                            <m:sub>
                              <m:r>
                                <a:rPr lang="en-US" b="0" i="1" smtClean="0">
                                  <a:solidFill>
                                    <a:schemeClr val="accent1"/>
                                  </a:solidFill>
                                  <a:latin typeface="Cambria Math" panose="02040503050406030204" pitchFamily="18" charset="0"/>
                                </a:rPr>
                                <m:t>1</m:t>
                              </m:r>
                            </m:sub>
                          </m:sSub>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b="0" i="1" smtClean="0">
                                  <a:solidFill>
                                    <a:schemeClr val="accent6"/>
                                  </a:solidFill>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ea typeface="Cambria Math" panose="02040503050406030204" pitchFamily="18" charset="0"/>
                                </a:rPr>
                                <m:t>𝜆</m:t>
                              </m:r>
                            </m:e>
                            <m:sub>
                              <m:r>
                                <a:rPr lang="en-US" b="0" i="1" smtClean="0">
                                  <a:solidFill>
                                    <a:schemeClr val="accent6"/>
                                  </a:solidFill>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b="0" i="1" smtClean="0">
                                  <a:solidFill>
                                    <a:schemeClr val="accent1"/>
                                  </a:solidFill>
                                  <a:latin typeface="Cambria Math" panose="02040503050406030204" pitchFamily="18" charset="0"/>
                                </a:rPr>
                                <m:t>1</m:t>
                              </m:r>
                            </m:sub>
                          </m:sSub>
                        </m:den>
                      </m:f>
                      <m:d>
                        <m:dPr>
                          <m:ctrlPr>
                            <a:rPr lang="en-US" b="0" i="1" smtClean="0">
                              <a:latin typeface="Cambria Math" panose="02040503050406030204" pitchFamily="18" charset="0"/>
                            </a:rPr>
                          </m:ctrlPr>
                        </m:dPr>
                        <m:e>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𝑝</m:t>
                              </m:r>
                            </m:e>
                            <m:sub>
                              <m:r>
                                <a:rPr lang="en-US" b="0" i="1" smtClean="0">
                                  <a:solidFill>
                                    <a:schemeClr val="accent6"/>
                                  </a:solidFill>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𝑝</m:t>
                              </m:r>
                            </m:e>
                            <m:sub>
                              <m:r>
                                <a:rPr lang="en-US" b="0" i="1" smtClean="0">
                                  <a:solidFill>
                                    <a:schemeClr val="accent1"/>
                                  </a:solidFill>
                                  <a:latin typeface="Cambria Math" panose="02040503050406030204" pitchFamily="18" charset="0"/>
                                </a:rPr>
                                <m:t>1</m:t>
                              </m:r>
                            </m:sub>
                          </m:sSub>
                        </m:e>
                      </m:d>
                    </m:oMath>
                  </m:oMathPara>
                </a14:m>
                <a:endParaRPr lang="ru-RU" dirty="0"/>
              </a:p>
              <a:p>
                <a:r>
                  <a:rPr lang="en-US" dirty="0"/>
                  <a:t>Lost transversal part of the flux</a:t>
                </a:r>
                <a:r>
                  <a:rPr lang="ru-RU" dirty="0"/>
                  <a:t>:</a:t>
                </a:r>
                <a:endParaRPr lang="en-US" dirty="0"/>
              </a:p>
              <a:p>
                <a:endParaRPr lang="ru-RU" dirty="0"/>
              </a:p>
              <a:p>
                <a:pPr marL="0" indent="0">
                  <a:buNone/>
                </a:pPr>
                <a14:m>
                  <m:oMathPara xmlns:m="http://schemas.openxmlformats.org/officeDocument/2006/math">
                    <m:oMathParaPr>
                      <m:jc m:val="centerGroup"/>
                    </m:oMathParaPr>
                    <m:oMath xmlns:m="http://schemas.openxmlformats.org/officeDocument/2006/math">
                      <m:sSub>
                        <m:sSubPr>
                          <m:ctrlPr>
                            <a:rPr lang="ru-RU" sz="2200" i="1" smtClean="0">
                              <a:solidFill>
                                <a:srgbClr val="7030A0"/>
                              </a:solidFill>
                              <a:latin typeface="Cambria Math" panose="02040503050406030204" pitchFamily="18" charset="0"/>
                            </a:rPr>
                          </m:ctrlPr>
                        </m:sSubPr>
                        <m:e>
                          <m:r>
                            <a:rPr lang="en-US" sz="2200" i="1">
                              <a:solidFill>
                                <a:srgbClr val="7030A0"/>
                              </a:solidFill>
                              <a:latin typeface="Cambria Math" panose="02040503050406030204" pitchFamily="18" charset="0"/>
                            </a:rPr>
                            <m:t>𝑞</m:t>
                          </m:r>
                        </m:e>
                        <m:sub>
                          <m:r>
                            <a:rPr lang="ru-RU" sz="2200" i="1">
                              <a:solidFill>
                                <a:srgbClr val="7030A0"/>
                              </a:solidFill>
                              <a:latin typeface="Cambria Math" panose="02040503050406030204" pitchFamily="18" charset="0"/>
                              <a:ea typeface="Cambria Math" panose="02040503050406030204" pitchFamily="18" charset="0"/>
                            </a:rPr>
                            <m:t>𝜏</m:t>
                          </m:r>
                        </m:sub>
                      </m:sSub>
                      <m:r>
                        <a:rPr lang="en-US" sz="2200" b="0" i="1" smtClean="0">
                          <a:latin typeface="Cambria Math" panose="02040503050406030204" pitchFamily="18" charset="0"/>
                          <a:ea typeface="Cambria Math" panose="02040503050406030204" pitchFamily="18" charset="0"/>
                        </a:rPr>
                        <m:t>=</m:t>
                      </m:r>
                      <m:r>
                        <a:rPr lang="ru-RU" sz="2200" b="1" i="1" smtClean="0">
                          <a:solidFill>
                            <a:srgbClr val="7030A0"/>
                          </a:solidFill>
                          <a:latin typeface="Cambria Math" panose="02040503050406030204" pitchFamily="18" charset="0"/>
                          <a:ea typeface="Cambria Math" panose="02040503050406030204" pitchFamily="18" charset="0"/>
                        </a:rPr>
                        <m:t>𝜸</m:t>
                      </m:r>
                      <m:r>
                        <a:rPr lang="ru-RU" sz="2200" i="1" smtClean="0">
                          <a:latin typeface="Cambria Math" panose="02040503050406030204" pitchFamily="18" charset="0"/>
                          <a:ea typeface="Cambria Math" panose="02040503050406030204" pitchFamily="18" charset="0"/>
                        </a:rPr>
                        <m:t>∙</m:t>
                      </m:r>
                      <m:r>
                        <m:rPr>
                          <m:sty m:val="p"/>
                        </m:rPr>
                        <a:rPr lang="ru-RU" sz="220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𝑝</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ea typeface="Cambria Math" panose="02040503050406030204" pitchFamily="18" charset="0"/>
                                </a:rPr>
                                <m:t>𝜆</m:t>
                              </m:r>
                            </m:e>
                            <m:sub>
                              <m:r>
                                <a:rPr lang="en-US" sz="2200" b="0" i="1" smtClean="0">
                                  <a:solidFill>
                                    <a:schemeClr val="accent1"/>
                                  </a:solidFill>
                                  <a:latin typeface="Cambria Math" panose="02040503050406030204" pitchFamily="18" charset="0"/>
                                </a:rPr>
                                <m:t>1</m:t>
                              </m:r>
                            </m:sub>
                          </m:sSub>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ea typeface="Cambria Math" panose="02040503050406030204" pitchFamily="18" charset="0"/>
                                </a:rPr>
                                <m:t>𝜆</m:t>
                              </m:r>
                            </m:e>
                            <m:sub>
                              <m:r>
                                <a:rPr lang="en-US" sz="2200" b="0" i="1" smtClean="0">
                                  <a:solidFill>
                                    <a:schemeClr val="accent6"/>
                                  </a:solidFill>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solidFill>
                                        <a:schemeClr val="accent1"/>
                                      </a:solidFill>
                                      <a:latin typeface="Cambria Math" panose="02040503050406030204" pitchFamily="18" charset="0"/>
                                    </a:rPr>
                                  </m:ctrlPr>
                                </m:sSubPr>
                                <m:e>
                                  <m:r>
                                    <a:rPr lang="en-US" sz="2200" b="1" i="1" smtClean="0">
                                      <a:solidFill>
                                        <a:schemeClr val="accent1"/>
                                      </a:solidFill>
                                      <a:latin typeface="Cambria Math" panose="02040503050406030204" pitchFamily="18" charset="0"/>
                                    </a:rPr>
                                    <m:t>𝒚</m:t>
                                  </m:r>
                                </m:e>
                                <m:sub>
                                  <m:r>
                                    <a:rPr lang="en-US" sz="2200" b="0" i="1" smtClean="0">
                                      <a:solidFill>
                                        <a:schemeClr val="accent1"/>
                                      </a:solidFill>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solidFill>
                                        <a:schemeClr val="accent6"/>
                                      </a:solidFill>
                                      <a:latin typeface="Cambria Math" panose="02040503050406030204" pitchFamily="18" charset="0"/>
                                    </a:rPr>
                                  </m:ctrlPr>
                                </m:sSubPr>
                                <m:e>
                                  <m:r>
                                    <a:rPr lang="en-US" sz="2200" b="1" i="1" smtClean="0">
                                      <a:solidFill>
                                        <a:schemeClr val="accent6"/>
                                      </a:solidFill>
                                      <a:latin typeface="Cambria Math" panose="02040503050406030204" pitchFamily="18" charset="0"/>
                                    </a:rPr>
                                    <m:t>𝒚</m:t>
                                  </m:r>
                                </m:e>
                                <m:sub>
                                  <m:r>
                                    <a:rPr lang="en-US" sz="2200" b="0" i="1" smtClean="0">
                                      <a:solidFill>
                                        <a:schemeClr val="accent6"/>
                                      </a:solidFill>
                                      <a:latin typeface="Cambria Math" panose="02040503050406030204" pitchFamily="18" charset="0"/>
                                    </a:rPr>
                                    <m:t>2</m:t>
                                  </m:r>
                                </m:sub>
                              </m:sSub>
                            </m:e>
                          </m:d>
                          <m:r>
                            <a:rPr lang="en-US" sz="2200" b="0" i="1" smtClean="0">
                              <a:latin typeface="Cambria Math" panose="02040503050406030204" pitchFamily="18" charset="0"/>
                            </a:rPr>
                            <m:t>+</m:t>
                          </m:r>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ea typeface="Cambria Math" panose="02040503050406030204" pitchFamily="18" charset="0"/>
                                </a:rPr>
                                <m:t>𝜆</m:t>
                              </m:r>
                            </m:e>
                            <m:sub>
                              <m:r>
                                <a:rPr lang="en-US" sz="2200" b="0" i="1" smtClean="0">
                                  <a:solidFill>
                                    <a:schemeClr val="accent6"/>
                                  </a:solidFill>
                                  <a:latin typeface="Cambria Math" panose="02040503050406030204" pitchFamily="18" charset="0"/>
                                </a:rPr>
                                <m:t>2</m:t>
                              </m:r>
                            </m:sub>
                          </m:sSub>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rPr>
                                <m:t>𝑑</m:t>
                              </m:r>
                            </m:e>
                            <m:sub>
                              <m:r>
                                <a:rPr lang="en-US" sz="2200" b="0" i="1" smtClean="0">
                                  <a:solidFill>
                                    <a:schemeClr val="accent1"/>
                                  </a:solidFill>
                                  <a:latin typeface="Cambria Math" panose="02040503050406030204" pitchFamily="18" charset="0"/>
                                </a:rPr>
                                <m:t>1</m:t>
                              </m:r>
                            </m:sub>
                          </m:sSub>
                          <m:sSub>
                            <m:sSubPr>
                              <m:ctrlPr>
                                <a:rPr lang="en-US" sz="2200" b="0" i="1" smtClean="0">
                                  <a:solidFill>
                                    <a:schemeClr val="accent1"/>
                                  </a:solidFill>
                                  <a:latin typeface="Cambria Math" panose="02040503050406030204" pitchFamily="18" charset="0"/>
                                </a:rPr>
                              </m:ctrlPr>
                            </m:sSubPr>
                            <m:e>
                              <m:r>
                                <a:rPr lang="en-US" sz="2200" b="1" i="1" smtClean="0">
                                  <a:solidFill>
                                    <a:schemeClr val="accent1"/>
                                  </a:solidFill>
                                  <a:latin typeface="Cambria Math" panose="02040503050406030204" pitchFamily="18" charset="0"/>
                                  <a:ea typeface="Cambria Math" panose="02040503050406030204" pitchFamily="18" charset="0"/>
                                </a:rPr>
                                <m:t>𝜸</m:t>
                              </m:r>
                            </m:e>
                            <m:sub>
                              <m:r>
                                <a:rPr lang="en-US" sz="2200" b="0" i="1" smtClean="0">
                                  <a:solidFill>
                                    <a:schemeClr val="accent1"/>
                                  </a:solidFill>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ea typeface="Cambria Math" panose="02040503050406030204" pitchFamily="18" charset="0"/>
                                </a:rPr>
                                <m:t>𝜆</m:t>
                              </m:r>
                            </m:e>
                            <m:sub>
                              <m:r>
                                <a:rPr lang="en-US" sz="2200" b="0" i="1" smtClean="0">
                                  <a:solidFill>
                                    <a:schemeClr val="accent1"/>
                                  </a:solidFill>
                                  <a:latin typeface="Cambria Math" panose="02040503050406030204" pitchFamily="18" charset="0"/>
                                </a:rPr>
                                <m:t>1</m:t>
                              </m:r>
                            </m:sub>
                          </m:sSub>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𝑑</m:t>
                              </m:r>
                            </m:e>
                            <m:sub>
                              <m:r>
                                <a:rPr lang="en-US" sz="2200" b="0" i="1" smtClean="0">
                                  <a:solidFill>
                                    <a:schemeClr val="accent6"/>
                                  </a:solidFill>
                                  <a:latin typeface="Cambria Math" panose="02040503050406030204" pitchFamily="18" charset="0"/>
                                </a:rPr>
                                <m:t>2</m:t>
                              </m:r>
                            </m:sub>
                          </m:sSub>
                          <m:sSub>
                            <m:sSubPr>
                              <m:ctrlPr>
                                <a:rPr lang="en-US" sz="2200" b="0" i="1" smtClean="0">
                                  <a:solidFill>
                                    <a:schemeClr val="accent6"/>
                                  </a:solidFill>
                                  <a:latin typeface="Cambria Math" panose="02040503050406030204" pitchFamily="18" charset="0"/>
                                </a:rPr>
                              </m:ctrlPr>
                            </m:sSubPr>
                            <m:e>
                              <m:r>
                                <a:rPr lang="en-US" sz="2200" b="1" i="1" smtClean="0">
                                  <a:solidFill>
                                    <a:schemeClr val="accent6"/>
                                  </a:solidFill>
                                  <a:latin typeface="Cambria Math" panose="02040503050406030204" pitchFamily="18" charset="0"/>
                                  <a:ea typeface="Cambria Math" panose="02040503050406030204" pitchFamily="18" charset="0"/>
                                </a:rPr>
                                <m:t>𝜸</m:t>
                              </m:r>
                            </m:e>
                            <m:sub>
                              <m:r>
                                <a:rPr lang="en-US" sz="2200" b="0" i="1" smtClean="0">
                                  <a:solidFill>
                                    <a:schemeClr val="accent6"/>
                                  </a:solidFill>
                                  <a:latin typeface="Cambria Math" panose="02040503050406030204" pitchFamily="18" charset="0"/>
                                </a:rPr>
                                <m:t>2</m:t>
                              </m:r>
                            </m:sub>
                          </m:sSub>
                        </m:num>
                        <m:den>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ea typeface="Cambria Math" panose="02040503050406030204" pitchFamily="18" charset="0"/>
                                </a:rPr>
                                <m:t>𝜆</m:t>
                              </m:r>
                            </m:e>
                            <m:sub>
                              <m:r>
                                <a:rPr lang="en-US" sz="2200" b="0" i="1" smtClean="0">
                                  <a:solidFill>
                                    <a:schemeClr val="accent1"/>
                                  </a:solidFill>
                                  <a:latin typeface="Cambria Math" panose="02040503050406030204" pitchFamily="18" charset="0"/>
                                </a:rPr>
                                <m:t>1</m:t>
                              </m:r>
                            </m:sub>
                          </m:sSub>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𝑑</m:t>
                              </m:r>
                            </m:e>
                            <m:sub>
                              <m:r>
                                <a:rPr lang="en-US" sz="2200" b="0" i="1" smtClean="0">
                                  <a:solidFill>
                                    <a:schemeClr val="accent6"/>
                                  </a:solidFill>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ea typeface="Cambria Math" panose="02040503050406030204" pitchFamily="18" charset="0"/>
                                </a:rPr>
                                <m:t>𝜆</m:t>
                              </m:r>
                            </m:e>
                            <m:sub>
                              <m:r>
                                <a:rPr lang="en-US" sz="2200" b="0" i="1" smtClean="0">
                                  <a:solidFill>
                                    <a:schemeClr val="accent6"/>
                                  </a:solidFill>
                                  <a:latin typeface="Cambria Math" panose="02040503050406030204" pitchFamily="18" charset="0"/>
                                </a:rPr>
                                <m:t>2</m:t>
                              </m:r>
                            </m:sub>
                          </m:sSub>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rPr>
                                <m:t>𝑑</m:t>
                              </m:r>
                            </m:e>
                            <m:sub>
                              <m:r>
                                <a:rPr lang="en-US" sz="2200" b="0" i="1" smtClean="0">
                                  <a:solidFill>
                                    <a:schemeClr val="accent1"/>
                                  </a:solidFill>
                                  <a:latin typeface="Cambria Math" panose="02040503050406030204" pitchFamily="18" charset="0"/>
                                </a:rPr>
                                <m:t>1</m:t>
                              </m:r>
                            </m:sub>
                          </m:sSub>
                        </m:den>
                      </m:f>
                      <m:r>
                        <a:rPr lang="ru-RU" sz="2200" i="1">
                          <a:latin typeface="Cambria Math" panose="02040503050406030204" pitchFamily="18" charset="0"/>
                          <a:ea typeface="Cambria Math" panose="02040503050406030204" pitchFamily="18" charset="0"/>
                        </a:rPr>
                        <m:t>∙</m:t>
                      </m:r>
                      <m:r>
                        <m:rPr>
                          <m:sty m:val="p"/>
                        </m:rPr>
                        <a:rPr lang="ru-RU"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𝑝</m:t>
                      </m:r>
                    </m:oMath>
                  </m:oMathPara>
                </a14:m>
                <a:endParaRPr lang="ru-RU" sz="2200" dirty="0"/>
              </a:p>
              <a:p>
                <a:endParaRPr lang="ru-RU" dirty="0"/>
              </a:p>
            </p:txBody>
          </p:sp>
        </mc:Choice>
        <mc:Fallback xmlns="">
          <p:sp>
            <p:nvSpPr>
              <p:cNvPr id="3" name="Content Placeholder 2">
                <a:extLst>
                  <a:ext uri="{FF2B5EF4-FFF2-40B4-BE49-F238E27FC236}">
                    <a16:creationId xmlns:a16="http://schemas.microsoft.com/office/drawing/2014/main" id="{4BA88E23-9698-5046-8A62-434DD8CF78A0}"/>
                  </a:ext>
                </a:extLst>
              </p:cNvPr>
              <p:cNvSpPr>
                <a:spLocks noGrp="1" noRot="1" noChangeAspect="1" noMove="1" noResize="1" noEditPoints="1" noAdjustHandles="1" noChangeArrowheads="1" noChangeShapeType="1" noTextEdit="1"/>
              </p:cNvSpPr>
              <p:nvPr>
                <p:ph idx="1"/>
              </p:nvPr>
            </p:nvSpPr>
            <p:spPr>
              <a:xfrm>
                <a:off x="838200" y="1825625"/>
                <a:ext cx="7120467" cy="4084108"/>
              </a:xfrm>
              <a:blipFill>
                <a:blip r:embed="rId3"/>
                <a:stretch>
                  <a:fillRect l="-1423" t="-2804"/>
                </a:stretch>
              </a:blipFill>
            </p:spPr>
            <p:txBody>
              <a:bodyPr/>
              <a:lstStyle/>
              <a:p>
                <a:r>
                  <a:rPr lang="ru-RU">
                    <a:noFill/>
                  </a:rPr>
                  <a:t> </a:t>
                </a:r>
              </a:p>
            </p:txBody>
          </p:sp>
        </mc:Fallback>
      </mc:AlternateContent>
      <p:pic>
        <p:nvPicPr>
          <p:cNvPr id="7" name="Content Placeholder 4">
            <a:extLst>
              <a:ext uri="{FF2B5EF4-FFF2-40B4-BE49-F238E27FC236}">
                <a16:creationId xmlns:a16="http://schemas.microsoft.com/office/drawing/2014/main" id="{7F1F66BF-450B-2D46-8EF1-D9127BFB6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666" y="1780382"/>
            <a:ext cx="3779837" cy="1988456"/>
          </a:xfrm>
          <a:prstGeom prst="rect">
            <a:avLst/>
          </a:prstGeom>
        </p:spPr>
      </p:pic>
      <p:sp>
        <p:nvSpPr>
          <p:cNvPr id="8" name="TextBox 7">
            <a:extLst>
              <a:ext uri="{FF2B5EF4-FFF2-40B4-BE49-F238E27FC236}">
                <a16:creationId xmlns:a16="http://schemas.microsoft.com/office/drawing/2014/main" id="{81950443-C812-3943-BF0C-0C16DB1ADA7B}"/>
              </a:ext>
            </a:extLst>
          </p:cNvPr>
          <p:cNvSpPr txBox="1"/>
          <p:nvPr/>
        </p:nvSpPr>
        <p:spPr>
          <a:xfrm>
            <a:off x="838200" y="6043777"/>
            <a:ext cx="11023600" cy="307777"/>
          </a:xfrm>
          <a:prstGeom prst="rect">
            <a:avLst/>
          </a:prstGeom>
          <a:noFill/>
        </p:spPr>
        <p:txBody>
          <a:bodyPr wrap="square" rtlCol="0">
            <a:spAutoFit/>
          </a:bodyPr>
          <a:lstStyle/>
          <a:p>
            <a:r>
              <a:rPr lang="en-US" sz="1400" dirty="0"/>
              <a:t>Terekhov, </a:t>
            </a:r>
            <a:r>
              <a:rPr lang="en-US" sz="1400" dirty="0" err="1"/>
              <a:t>Mallison</a:t>
            </a:r>
            <a:r>
              <a:rPr lang="en-US" sz="1400" dirty="0"/>
              <a:t>, </a:t>
            </a:r>
            <a:r>
              <a:rPr lang="en-US" sz="1400" dirty="0" err="1"/>
              <a:t>Tchelepi</a:t>
            </a:r>
            <a:r>
              <a:rPr lang="en-US" sz="1400" dirty="0"/>
              <a:t> “Cell-Centered Nonlinear Finite-Volume Methods for the Heterogeneous Anisotropic Diffusion Problem”, JCP 2017</a:t>
            </a:r>
            <a:endParaRPr lang="ru-RU" sz="1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6F7B37-77FD-2847-B7AC-739DC72E473A}"/>
                  </a:ext>
                </a:extLst>
              </p:cNvPr>
              <p:cNvSpPr txBox="1"/>
              <p:nvPr/>
            </p:nvSpPr>
            <p:spPr>
              <a:xfrm>
                <a:off x="8329179" y="4231311"/>
                <a:ext cx="1951945"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400" i="1" smtClean="0">
                              <a:latin typeface="Cambria Math" panose="02040503050406030204" pitchFamily="18" charset="0"/>
                            </a:rPr>
                          </m:ctrlPr>
                        </m:sSubPr>
                        <m:e>
                          <m:r>
                            <a:rPr lang="ru-RU" sz="240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𝒏</m:t>
                          </m:r>
                        </m:e>
                        <m:sub>
                          <m:r>
                            <a:rPr lang="en-US" sz="2400" b="0" i="1" smtClean="0">
                              <a:solidFill>
                                <a:srgbClr val="FF0000"/>
                              </a:solidFill>
                              <a:latin typeface="Cambria Math" panose="02040503050406030204" pitchFamily="18" charset="0"/>
                            </a:rPr>
                            <m:t>𝑓</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𝕂</m:t>
                          </m:r>
                        </m:e>
                        <m:sub>
                          <m:r>
                            <a:rPr lang="en-US" sz="2400" b="0" i="1" smtClean="0">
                              <a:latin typeface="Cambria Math" panose="02040503050406030204" pitchFamily="18" charset="0"/>
                              <a:ea typeface="Cambria Math" panose="02040503050406030204" pitchFamily="18" charset="0"/>
                            </a:rPr>
                            <m:t>𝑖</m:t>
                          </m:r>
                        </m:sub>
                      </m:sSub>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𝒏</m:t>
                          </m:r>
                        </m:e>
                        <m:sub>
                          <m:r>
                            <a:rPr lang="en-US" sz="2400" b="0" i="1" smtClean="0">
                              <a:solidFill>
                                <a:srgbClr val="FF0000"/>
                              </a:solidFill>
                              <a:latin typeface="Cambria Math" panose="02040503050406030204" pitchFamily="18" charset="0"/>
                              <a:ea typeface="Cambria Math" panose="02040503050406030204" pitchFamily="18" charset="0"/>
                            </a:rPr>
                            <m:t>𝑓</m:t>
                          </m:r>
                        </m:sub>
                      </m:sSub>
                    </m:oMath>
                  </m:oMathPara>
                </a14:m>
                <a:endParaRPr lang="ru-RU" sz="2400" dirty="0"/>
              </a:p>
            </p:txBody>
          </p:sp>
        </mc:Choice>
        <mc:Fallback xmlns="">
          <p:sp>
            <p:nvSpPr>
              <p:cNvPr id="9" name="TextBox 8">
                <a:extLst>
                  <a:ext uri="{FF2B5EF4-FFF2-40B4-BE49-F238E27FC236}">
                    <a16:creationId xmlns:a16="http://schemas.microsoft.com/office/drawing/2014/main" id="{506F7B37-77FD-2847-B7AC-739DC72E473A}"/>
                  </a:ext>
                </a:extLst>
              </p:cNvPr>
              <p:cNvSpPr txBox="1">
                <a:spLocks noRot="1" noChangeAspect="1" noMove="1" noResize="1" noEditPoints="1" noAdjustHandles="1" noChangeArrowheads="1" noChangeShapeType="1" noTextEdit="1"/>
              </p:cNvSpPr>
              <p:nvPr/>
            </p:nvSpPr>
            <p:spPr>
              <a:xfrm>
                <a:off x="8329179" y="4231311"/>
                <a:ext cx="1951945" cy="398955"/>
              </a:xfrm>
              <a:prstGeom prst="rect">
                <a:avLst/>
              </a:prstGeom>
              <a:blipFill>
                <a:blip r:embed="rId5"/>
                <a:stretch>
                  <a:fillRect l="-3226" r="-1290" b="-2424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109E2E-D893-F545-A496-E03BBE4AA971}"/>
                  </a:ext>
                </a:extLst>
              </p:cNvPr>
              <p:cNvSpPr txBox="1"/>
              <p:nvPr/>
            </p:nvSpPr>
            <p:spPr>
              <a:xfrm>
                <a:off x="8363045" y="4649113"/>
                <a:ext cx="2303644" cy="398955"/>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𝜸</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𝕂</m:t>
                        </m:r>
                      </m:e>
                      <m:sub>
                        <m:r>
                          <a:rPr lang="en-US" sz="2400" i="1">
                            <a:latin typeface="Cambria Math" panose="02040503050406030204" pitchFamily="18" charset="0"/>
                            <a:ea typeface="Cambria Math" panose="02040503050406030204" pitchFamily="18" charset="0"/>
                          </a:rPr>
                          <m:t>𝑖</m:t>
                        </m:r>
                      </m:sub>
                    </m:sSub>
                    <m:sSub>
                      <m:sSubPr>
                        <m:ctrlPr>
                          <a:rPr lang="en-US" sz="2400" i="1" smtClean="0">
                            <a:solidFill>
                              <a:srgbClr val="FF0000"/>
                            </a:solidFill>
                            <a:latin typeface="Cambria Math" panose="02040503050406030204" pitchFamily="18" charset="0"/>
                            <a:ea typeface="Cambria Math" panose="02040503050406030204" pitchFamily="18" charset="0"/>
                          </a:rPr>
                        </m:ctrlPr>
                      </m:sSubPr>
                      <m:e>
                        <m:r>
                          <a:rPr lang="en-US" sz="2400" b="1" i="1">
                            <a:solidFill>
                              <a:srgbClr val="FF0000"/>
                            </a:solidFill>
                            <a:latin typeface="Cambria Math" panose="02040503050406030204" pitchFamily="18" charset="0"/>
                            <a:ea typeface="Cambria Math" panose="02040503050406030204" pitchFamily="18" charset="0"/>
                          </a:rPr>
                          <m:t>𝒏</m:t>
                        </m:r>
                      </m:e>
                      <m:sub>
                        <m:r>
                          <a:rPr lang="en-US" sz="2400" i="1">
                            <a:solidFill>
                              <a:srgbClr val="FF0000"/>
                            </a:solidFill>
                            <a:latin typeface="Cambria Math" panose="02040503050406030204" pitchFamily="18" charset="0"/>
                            <a:ea typeface="Cambria Math" panose="02040503050406030204" pitchFamily="18" charset="0"/>
                          </a:rPr>
                          <m:t>𝑓</m:t>
                        </m:r>
                      </m:sub>
                    </m:sSub>
                  </m:oMath>
                </a14:m>
                <a:r>
                  <a:rPr lang="en-US" sz="2400" dirty="0"/>
                  <a:t> – </a:t>
                </a:r>
                <a14:m>
                  <m:oMath xmlns:m="http://schemas.openxmlformats.org/officeDocument/2006/math">
                    <m:sSub>
                      <m:sSubPr>
                        <m:ctrlPr>
                          <a:rPr lang="ru-RU" sz="2400" i="1">
                            <a:latin typeface="Cambria Math" panose="02040503050406030204" pitchFamily="18" charset="0"/>
                          </a:rPr>
                        </m:ctrlPr>
                      </m:sSubPr>
                      <m:e>
                        <m:r>
                          <a:rPr lang="ru-RU"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solidFill>
                              <a:srgbClr val="FF0000"/>
                            </a:solidFill>
                            <a:latin typeface="Cambria Math" panose="02040503050406030204" pitchFamily="18" charset="0"/>
                            <a:ea typeface="Cambria Math" panose="02040503050406030204" pitchFamily="18" charset="0"/>
                          </a:rPr>
                        </m:ctrlPr>
                      </m:sSubPr>
                      <m:e>
                        <m:r>
                          <a:rPr lang="en-US" sz="2400" b="1" i="1">
                            <a:solidFill>
                              <a:srgbClr val="FF0000"/>
                            </a:solidFill>
                            <a:latin typeface="Cambria Math" panose="02040503050406030204" pitchFamily="18" charset="0"/>
                            <a:ea typeface="Cambria Math" panose="02040503050406030204" pitchFamily="18" charset="0"/>
                          </a:rPr>
                          <m:t>𝒏</m:t>
                        </m:r>
                      </m:e>
                      <m:sub>
                        <m:r>
                          <a:rPr lang="en-US" sz="2400" i="1">
                            <a:solidFill>
                              <a:srgbClr val="FF0000"/>
                            </a:solidFill>
                            <a:latin typeface="Cambria Math" panose="02040503050406030204" pitchFamily="18" charset="0"/>
                            <a:ea typeface="Cambria Math" panose="02040503050406030204" pitchFamily="18" charset="0"/>
                          </a:rPr>
                          <m:t>𝑓</m:t>
                        </m:r>
                      </m:sub>
                    </m:sSub>
                  </m:oMath>
                </a14:m>
                <a:endParaRPr lang="ru-RU" sz="2400" dirty="0"/>
              </a:p>
            </p:txBody>
          </p:sp>
        </mc:Choice>
        <mc:Fallback xmlns="">
          <p:sp>
            <p:nvSpPr>
              <p:cNvPr id="10" name="TextBox 9">
                <a:extLst>
                  <a:ext uri="{FF2B5EF4-FFF2-40B4-BE49-F238E27FC236}">
                    <a16:creationId xmlns:a16="http://schemas.microsoft.com/office/drawing/2014/main" id="{A9109E2E-D893-F545-A496-E03BBE4AA971}"/>
                  </a:ext>
                </a:extLst>
              </p:cNvPr>
              <p:cNvSpPr txBox="1">
                <a:spLocks noRot="1" noChangeAspect="1" noMove="1" noResize="1" noEditPoints="1" noAdjustHandles="1" noChangeArrowheads="1" noChangeShapeType="1" noTextEdit="1"/>
              </p:cNvSpPr>
              <p:nvPr/>
            </p:nvSpPr>
            <p:spPr>
              <a:xfrm>
                <a:off x="8363045" y="4649113"/>
                <a:ext cx="2303644" cy="398955"/>
              </a:xfrm>
              <a:prstGeom prst="rect">
                <a:avLst/>
              </a:prstGeom>
              <a:blipFill>
                <a:blip r:embed="rId6"/>
                <a:stretch>
                  <a:fillRect l="-4945" t="-18750" r="-2198" b="-37500"/>
                </a:stretch>
              </a:blipFill>
            </p:spPr>
            <p:txBody>
              <a:bodyPr/>
              <a:lstStyle/>
              <a:p>
                <a:r>
                  <a:rPr lang="ru-RU">
                    <a:noFill/>
                  </a:rPr>
                  <a:t> </a:t>
                </a:r>
              </a:p>
            </p:txBody>
          </p:sp>
        </mc:Fallback>
      </mc:AlternateContent>
      <p:sp>
        <p:nvSpPr>
          <p:cNvPr id="11" name="Date Placeholder 10">
            <a:extLst>
              <a:ext uri="{FF2B5EF4-FFF2-40B4-BE49-F238E27FC236}">
                <a16:creationId xmlns:a16="http://schemas.microsoft.com/office/drawing/2014/main" id="{E1D46A0C-CA74-754D-9237-B3CFC48BEF7E}"/>
              </a:ext>
            </a:extLst>
          </p:cNvPr>
          <p:cNvSpPr>
            <a:spLocks noGrp="1"/>
          </p:cNvSpPr>
          <p:nvPr>
            <p:ph type="dt" sz="half" idx="10"/>
          </p:nvPr>
        </p:nvSpPr>
        <p:spPr/>
        <p:txBody>
          <a:bodyPr/>
          <a:lstStyle/>
          <a:p>
            <a:r>
              <a:rPr lang="ru-RU"/>
              <a:t>12th June 2018</a:t>
            </a:r>
            <a:endParaRPr lang="ru-RU" dirty="0"/>
          </a:p>
        </p:txBody>
      </p:sp>
      <p:sp>
        <p:nvSpPr>
          <p:cNvPr id="12" name="Footer Placeholder 11">
            <a:extLst>
              <a:ext uri="{FF2B5EF4-FFF2-40B4-BE49-F238E27FC236}">
                <a16:creationId xmlns:a16="http://schemas.microsoft.com/office/drawing/2014/main" id="{12F6F047-B1B0-E045-8A0D-E63176F4FF43}"/>
              </a:ext>
            </a:extLst>
          </p:cNvPr>
          <p:cNvSpPr>
            <a:spLocks noGrp="1"/>
          </p:cNvSpPr>
          <p:nvPr>
            <p:ph type="ftr" sz="quarter" idx="11"/>
          </p:nvPr>
        </p:nvSpPr>
        <p:spPr/>
        <p:txBody>
          <a:bodyPr/>
          <a:lstStyle/>
          <a:p>
            <a:r>
              <a:rPr lang="en-US"/>
              <a:t>ECCM-ECFD18</a:t>
            </a:r>
            <a:endParaRPr lang="ru-RU" dirty="0"/>
          </a:p>
        </p:txBody>
      </p:sp>
      <p:sp>
        <p:nvSpPr>
          <p:cNvPr id="13" name="Slide Number Placeholder 12">
            <a:extLst>
              <a:ext uri="{FF2B5EF4-FFF2-40B4-BE49-F238E27FC236}">
                <a16:creationId xmlns:a16="http://schemas.microsoft.com/office/drawing/2014/main" id="{C351E840-5EEF-EF4B-A89B-4D746192048A}"/>
              </a:ext>
            </a:extLst>
          </p:cNvPr>
          <p:cNvSpPr>
            <a:spLocks noGrp="1"/>
          </p:cNvSpPr>
          <p:nvPr>
            <p:ph type="sldNum" sz="quarter" idx="12"/>
          </p:nvPr>
        </p:nvSpPr>
        <p:spPr/>
        <p:txBody>
          <a:bodyPr/>
          <a:lstStyle/>
          <a:p>
            <a:fld id="{46F21316-FEC6-F24D-BA95-63BCA72FB409}" type="slidenum">
              <a:rPr lang="ru-RU" smtClean="0"/>
              <a:pPr/>
              <a:t>25</a:t>
            </a:fld>
            <a:endParaRPr lang="ru-RU"/>
          </a:p>
        </p:txBody>
      </p:sp>
    </p:spTree>
    <p:extLst>
      <p:ext uri="{BB962C8B-B14F-4D97-AF65-F5344CB8AC3E}">
        <p14:creationId xmlns:p14="http://schemas.microsoft.com/office/powerpoint/2010/main" val="4269725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ED56-ED60-6143-BCB8-FDD842A33EAC}"/>
              </a:ext>
            </a:extLst>
          </p:cNvPr>
          <p:cNvSpPr>
            <a:spLocks noGrp="1"/>
          </p:cNvSpPr>
          <p:nvPr>
            <p:ph type="title"/>
          </p:nvPr>
        </p:nvSpPr>
        <p:spPr/>
        <p:txBody>
          <a:bodyPr/>
          <a:lstStyle/>
          <a:p>
            <a:r>
              <a:rPr lang="en-US" dirty="0"/>
              <a:t>Diffusion Problem</a:t>
            </a:r>
            <a:endParaRPr lang="ru-R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D856ED-4949-DA4E-AC4C-0578928299EC}"/>
                  </a:ext>
                </a:extLst>
              </p:cNvPr>
              <p:cNvSpPr>
                <a:spLocks noGrp="1"/>
              </p:cNvSpPr>
              <p:nvPr>
                <p:ph idx="1"/>
              </p:nvPr>
            </p:nvSpPr>
            <p:spPr>
              <a:xfrm>
                <a:off x="838200" y="1825625"/>
                <a:ext cx="7070665" cy="4351338"/>
              </a:xfrm>
            </p:spPr>
            <p:txBody>
              <a:bodyPr/>
              <a:lstStyle/>
              <a:p>
                <a:r>
                  <a:rPr lang="en-US" dirty="0"/>
                  <a:t>Let us approximate these two parts using the formula</a:t>
                </a:r>
                <a:r>
                  <a:rPr lang="ru-RU" dirty="0"/>
                  <a:t>: </a:t>
                </a:r>
              </a:p>
              <a:p>
                <a:pPr marL="0" indent="0">
                  <a:buNone/>
                </a:pPr>
                <a14:m>
                  <m:oMathPara xmlns:m="http://schemas.openxmlformats.org/officeDocument/2006/math">
                    <m:oMathParaPr>
                      <m:jc m:val="centerGroup"/>
                    </m:oMathParaPr>
                    <m:oMath xmlns:m="http://schemas.openxmlformats.org/officeDocument/2006/math">
                      <m:sSub>
                        <m:sSubPr>
                          <m:ctrlPr>
                            <a:rPr lang="ru-RU"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𝑞</m:t>
                          </m:r>
                        </m:e>
                        <m:sub>
                          <m:r>
                            <a:rPr lang="ru-RU" i="1" smtClean="0">
                              <a:solidFill>
                                <a:schemeClr val="accent1"/>
                              </a:solidFill>
                              <a:latin typeface="Cambria Math" panose="02040503050406030204" pitchFamily="18" charset="0"/>
                              <a:ea typeface="Cambria Math" panose="02040503050406030204" pitchFamily="18" charset="0"/>
                            </a:rPr>
                            <m:t>𝜏</m:t>
                          </m:r>
                          <m:r>
                            <a:rPr lang="en-US" b="0" i="1" smtClean="0">
                              <a:solidFill>
                                <a:schemeClr val="accent1"/>
                              </a:solidFill>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𝑝</m:t>
                              </m:r>
                            </m:e>
                            <m:sub>
                              <m:r>
                                <a:rPr lang="en-US" b="0" i="1" smtClean="0">
                                  <a:solidFill>
                                    <a:schemeClr val="accent1"/>
                                  </a:solidFill>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𝑝</m:t>
                              </m:r>
                            </m:e>
                            <m:sub>
                              <m:r>
                                <a:rPr lang="en-US" b="0" i="1" smtClean="0">
                                  <a:solidFill>
                                    <a:schemeClr val="accent1"/>
                                  </a:solidFill>
                                  <a:latin typeface="Cambria Math" panose="02040503050406030204" pitchFamily="18" charset="0"/>
                                </a:rPr>
                                <m:t>1</m:t>
                              </m:r>
                            </m:sub>
                          </m:sSub>
                        </m:e>
                      </m:d>
                      <m:r>
                        <a:rPr lang="en-US" b="0" i="1" smtClean="0">
                          <a:latin typeface="Cambria Math" panose="02040503050406030204" pitchFamily="18" charset="0"/>
                        </a:rPr>
                        <m:t>,</m:t>
                      </m:r>
                    </m:oMath>
                  </m:oMathPara>
                </a14:m>
                <a:endParaRPr lang="ru-R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𝑞</m:t>
                          </m:r>
                        </m:e>
                        <m:sub>
                          <m:r>
                            <a:rPr lang="en-US" b="0" i="1" smtClean="0">
                              <a:solidFill>
                                <a:schemeClr val="accent6"/>
                              </a:solidFill>
                              <a:latin typeface="Cambria Math" panose="02040503050406030204" pitchFamily="18" charset="0"/>
                              <a:ea typeface="Cambria Math" panose="02040503050406030204" pitchFamily="18" charset="0"/>
                            </a:rPr>
                            <m:t>𝜏</m:t>
                          </m:r>
                          <m:r>
                            <a:rPr lang="en-US" b="0" i="1" smtClean="0">
                              <a:solidFill>
                                <a:schemeClr val="accent6"/>
                              </a:solidFill>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rPr>
                            <m:t>−</m:t>
                          </m:r>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𝑝</m:t>
                              </m:r>
                            </m:e>
                            <m:sub>
                              <m:r>
                                <a:rPr lang="en-US" b="0" i="1" smtClean="0">
                                  <a:solidFill>
                                    <a:schemeClr val="accent6"/>
                                  </a:solidFill>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rPr>
                            <m:t>−</m:t>
                          </m:r>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𝑝</m:t>
                              </m:r>
                            </m:e>
                            <m:sub>
                              <m:r>
                                <a:rPr lang="en-US" b="0" i="1" smtClean="0">
                                  <a:solidFill>
                                    <a:schemeClr val="accent6"/>
                                  </a:solidFill>
                                  <a:latin typeface="Cambria Math" panose="02040503050406030204" pitchFamily="18" charset="0"/>
                                </a:rPr>
                                <m:t>2</m:t>
                              </m:r>
                            </m:sub>
                          </m:sSub>
                        </m:e>
                      </m:d>
                      <m:r>
                        <a:rPr lang="en-US" b="0" i="1" smtClean="0">
                          <a:latin typeface="Cambria Math" panose="02040503050406030204" pitchFamily="18" charset="0"/>
                        </a:rPr>
                        <m:t>.</m:t>
                      </m:r>
                    </m:oMath>
                  </m:oMathPara>
                </a14:m>
                <a:endParaRPr lang="ru-RU" dirty="0"/>
              </a:p>
              <a:p>
                <a:r>
                  <a:rPr lang="en-US" dirty="0"/>
                  <a:t>Then the approximation of the missing part takes the form</a:t>
                </a:r>
                <a:r>
                  <a:rPr lang="ru-RU" dirty="0"/>
                  <a:t>:</a:t>
                </a:r>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ru-RU" i="1" smtClean="0">
                              <a:latin typeface="Cambria Math" panose="02040503050406030204" pitchFamily="18" charset="0"/>
                            </a:rPr>
                          </m:ctrlPr>
                        </m:dPr>
                        <m:e>
                          <m:m>
                            <m:mPr>
                              <m:mcs>
                                <m:mc>
                                  <m:mcPr>
                                    <m:count m:val="1"/>
                                    <m:mcJc m:val="center"/>
                                  </m:mcPr>
                                </m:mc>
                              </m:mcs>
                              <m:ctrlPr>
                                <a:rPr lang="ru-RU" i="1" smtClean="0">
                                  <a:latin typeface="Cambria Math" panose="02040503050406030204" pitchFamily="18" charset="0"/>
                                </a:rPr>
                              </m:ctrlPr>
                            </m:mPr>
                            <m:mr>
                              <m:e>
                                <m:sSub>
                                  <m:sSubPr>
                                    <m:ctrlPr>
                                      <a:rPr lang="ru-RU"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𝑞</m:t>
                                    </m:r>
                                  </m:e>
                                  <m:sub>
                                    <m:r>
                                      <a:rPr lang="ru-RU" i="1" smtClean="0">
                                        <a:solidFill>
                                          <a:srgbClr val="7030A0"/>
                                        </a:solidFill>
                                        <a:latin typeface="Cambria Math" panose="02040503050406030204" pitchFamily="18" charset="0"/>
                                        <a:ea typeface="Cambria Math" panose="02040503050406030204" pitchFamily="18" charset="0"/>
                                      </a:rPr>
                                      <m:t>𝜏</m:t>
                                    </m:r>
                                  </m:sub>
                                </m:sSub>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𝑞</m:t>
                                    </m:r>
                                  </m:e>
                                  <m:sub>
                                    <m:r>
                                      <a:rPr lang="en-US" b="0" i="1" smtClean="0">
                                        <a:solidFill>
                                          <a:schemeClr val="accent1"/>
                                        </a:solidFill>
                                        <a:latin typeface="Cambria Math" panose="02040503050406030204" pitchFamily="18" charset="0"/>
                                        <a:ea typeface="Cambria Math" panose="02040503050406030204" pitchFamily="18" charset="0"/>
                                      </a:rPr>
                                      <m:t>𝜏</m:t>
                                    </m:r>
                                    <m:r>
                                      <a:rPr lang="en-US" b="0" i="1" smtClean="0">
                                        <a:solidFill>
                                          <a:schemeClr val="accent1"/>
                                        </a:solidFill>
                                        <a:latin typeface="Cambria Math" panose="02040503050406030204" pitchFamily="18" charset="0"/>
                                        <a:ea typeface="Cambria Math" panose="02040503050406030204" pitchFamily="18" charset="0"/>
                                      </a:rPr>
                                      <m:t>,1</m:t>
                                    </m:r>
                                  </m:sub>
                                </m:sSub>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𝑞</m:t>
                                    </m:r>
                                  </m:e>
                                  <m:sub>
                                    <m:r>
                                      <a:rPr lang="en-US" b="0" i="1" smtClean="0">
                                        <a:solidFill>
                                          <a:schemeClr val="accent6"/>
                                        </a:solidFill>
                                        <a:latin typeface="Cambria Math" panose="02040503050406030204" pitchFamily="18" charset="0"/>
                                        <a:ea typeface="Cambria Math" panose="02040503050406030204" pitchFamily="18" charset="0"/>
                                      </a:rPr>
                                      <m:t>𝜏</m:t>
                                    </m:r>
                                    <m:r>
                                      <a:rPr lang="en-US" b="0" i="1" smtClean="0">
                                        <a:solidFill>
                                          <a:schemeClr val="accent6"/>
                                        </a:solidFill>
                                        <a:latin typeface="Cambria Math" panose="02040503050406030204" pitchFamily="18" charset="0"/>
                                        <a:ea typeface="Cambria Math" panose="02040503050406030204" pitchFamily="18" charset="0"/>
                                      </a:rPr>
                                      <m:t>,2</m:t>
                                    </m:r>
                                  </m:sub>
                                </m:sSub>
                              </m:e>
                            </m:mr>
                            <m:mr>
                              <m:e>
                                <m:sSub>
                                  <m:sSubPr>
                                    <m:ctrlPr>
                                      <a:rPr lang="ru-RU" i="1" smtClean="0">
                                        <a:latin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r>
                                  <a:rPr lang="en-US" b="0" i="1" smtClean="0">
                                    <a:latin typeface="Cambria Math" panose="02040503050406030204" pitchFamily="18" charset="0"/>
                                  </a:rPr>
                                  <m:t>=1</m:t>
                                </m:r>
                              </m:e>
                            </m:mr>
                          </m:m>
                        </m:e>
                      </m:d>
                    </m:oMath>
                  </m:oMathPara>
                </a14:m>
                <a:endParaRPr lang="ru-RU" dirty="0"/>
              </a:p>
              <a:p>
                <a:pPr marL="0" indent="0">
                  <a:buNone/>
                </a:pPr>
                <a:endParaRPr lang="ru-RU" dirty="0"/>
              </a:p>
              <a:p>
                <a:endParaRPr lang="ru-RU" dirty="0"/>
              </a:p>
            </p:txBody>
          </p:sp>
        </mc:Choice>
        <mc:Fallback xmlns="">
          <p:sp>
            <p:nvSpPr>
              <p:cNvPr id="3" name="Content Placeholder 2">
                <a:extLst>
                  <a:ext uri="{FF2B5EF4-FFF2-40B4-BE49-F238E27FC236}">
                    <a16:creationId xmlns:a16="http://schemas.microsoft.com/office/drawing/2014/main" id="{03D856ED-4949-DA4E-AC4C-0578928299EC}"/>
                  </a:ext>
                </a:extLst>
              </p:cNvPr>
              <p:cNvSpPr>
                <a:spLocks noGrp="1" noRot="1" noChangeAspect="1" noMove="1" noResize="1" noEditPoints="1" noAdjustHandles="1" noChangeArrowheads="1" noChangeShapeType="1" noTextEdit="1"/>
              </p:cNvSpPr>
              <p:nvPr>
                <p:ph idx="1"/>
              </p:nvPr>
            </p:nvSpPr>
            <p:spPr>
              <a:xfrm>
                <a:off x="838200" y="1825625"/>
                <a:ext cx="7070665" cy="4351338"/>
              </a:xfrm>
              <a:blipFill>
                <a:blip r:embed="rId3"/>
                <a:stretch>
                  <a:fillRect l="-1434" t="-2632" r="-538" b="-64035"/>
                </a:stretch>
              </a:blipFill>
            </p:spPr>
            <p:txBody>
              <a:bodyPr/>
              <a:lstStyle/>
              <a:p>
                <a:r>
                  <a:rPr lang="ru-RU">
                    <a:noFill/>
                  </a:rPr>
                  <a:t> </a:t>
                </a:r>
              </a:p>
            </p:txBody>
          </p:sp>
        </mc:Fallback>
      </mc:AlternateContent>
      <p:pic>
        <p:nvPicPr>
          <p:cNvPr id="7" name="Content Placeholder 5">
            <a:extLst>
              <a:ext uri="{FF2B5EF4-FFF2-40B4-BE49-F238E27FC236}">
                <a16:creationId xmlns:a16="http://schemas.microsoft.com/office/drawing/2014/main" id="{C50D70C8-A9E2-3848-86B0-EA1C157AB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865" y="2271355"/>
            <a:ext cx="3779837" cy="2097087"/>
          </a:xfrm>
          <a:prstGeom prst="rect">
            <a:avLst/>
          </a:prstGeom>
        </p:spPr>
      </p:pic>
      <p:sp>
        <p:nvSpPr>
          <p:cNvPr id="8" name="Date Placeholder 7">
            <a:extLst>
              <a:ext uri="{FF2B5EF4-FFF2-40B4-BE49-F238E27FC236}">
                <a16:creationId xmlns:a16="http://schemas.microsoft.com/office/drawing/2014/main" id="{CB72C43C-F7D7-AE46-BB97-3976B07F9D41}"/>
              </a:ext>
            </a:extLst>
          </p:cNvPr>
          <p:cNvSpPr>
            <a:spLocks noGrp="1"/>
          </p:cNvSpPr>
          <p:nvPr>
            <p:ph type="dt" sz="half" idx="10"/>
          </p:nvPr>
        </p:nvSpPr>
        <p:spPr/>
        <p:txBody>
          <a:bodyPr/>
          <a:lstStyle/>
          <a:p>
            <a:r>
              <a:rPr lang="ru-RU"/>
              <a:t>12th June 2018</a:t>
            </a:r>
            <a:endParaRPr lang="ru-RU" dirty="0"/>
          </a:p>
        </p:txBody>
      </p:sp>
      <p:sp>
        <p:nvSpPr>
          <p:cNvPr id="9" name="Footer Placeholder 8">
            <a:extLst>
              <a:ext uri="{FF2B5EF4-FFF2-40B4-BE49-F238E27FC236}">
                <a16:creationId xmlns:a16="http://schemas.microsoft.com/office/drawing/2014/main" id="{18A28798-13CC-C045-A70D-F1F505D77BDA}"/>
              </a:ext>
            </a:extLst>
          </p:cNvPr>
          <p:cNvSpPr>
            <a:spLocks noGrp="1"/>
          </p:cNvSpPr>
          <p:nvPr>
            <p:ph type="ftr" sz="quarter" idx="11"/>
          </p:nvPr>
        </p:nvSpPr>
        <p:spPr/>
        <p:txBody>
          <a:bodyPr/>
          <a:lstStyle/>
          <a:p>
            <a:r>
              <a:rPr lang="en-US"/>
              <a:t>ECCM-ECFD18</a:t>
            </a:r>
            <a:endParaRPr lang="ru-RU" dirty="0"/>
          </a:p>
        </p:txBody>
      </p:sp>
      <p:sp>
        <p:nvSpPr>
          <p:cNvPr id="10" name="Slide Number Placeholder 9">
            <a:extLst>
              <a:ext uri="{FF2B5EF4-FFF2-40B4-BE49-F238E27FC236}">
                <a16:creationId xmlns:a16="http://schemas.microsoft.com/office/drawing/2014/main" id="{62D94AC1-EE8F-5144-846E-7392007A2788}"/>
              </a:ext>
            </a:extLst>
          </p:cNvPr>
          <p:cNvSpPr>
            <a:spLocks noGrp="1"/>
          </p:cNvSpPr>
          <p:nvPr>
            <p:ph type="sldNum" sz="quarter" idx="12"/>
          </p:nvPr>
        </p:nvSpPr>
        <p:spPr/>
        <p:txBody>
          <a:bodyPr/>
          <a:lstStyle/>
          <a:p>
            <a:fld id="{46F21316-FEC6-F24D-BA95-63BCA72FB409}" type="slidenum">
              <a:rPr lang="ru-RU" smtClean="0"/>
              <a:pPr/>
              <a:t>26</a:t>
            </a:fld>
            <a:endParaRPr lang="ru-RU"/>
          </a:p>
        </p:txBody>
      </p:sp>
    </p:spTree>
    <p:extLst>
      <p:ext uri="{BB962C8B-B14F-4D97-AF65-F5344CB8AC3E}">
        <p14:creationId xmlns:p14="http://schemas.microsoft.com/office/powerpoint/2010/main" val="1744506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7EFD-7E89-0C40-B69F-692363ECCE78}"/>
              </a:ext>
            </a:extLst>
          </p:cNvPr>
          <p:cNvSpPr>
            <a:spLocks noGrp="1"/>
          </p:cNvSpPr>
          <p:nvPr>
            <p:ph type="title"/>
          </p:nvPr>
        </p:nvSpPr>
        <p:spPr/>
        <p:txBody>
          <a:bodyPr/>
          <a:lstStyle/>
          <a:p>
            <a:r>
              <a:rPr lang="en-US" dirty="0"/>
              <a:t>Nonlinear convex combination</a:t>
            </a:r>
            <a:endParaRPr lang="ru-R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7EE3F7-BAFA-EA40-9DA8-4166395DF22F}"/>
                  </a:ext>
                </a:extLst>
              </p:cNvPr>
              <p:cNvSpPr>
                <a:spLocks noGrp="1"/>
              </p:cNvSpPr>
              <p:nvPr>
                <p:ph sz="half" idx="1"/>
              </p:nvPr>
            </p:nvSpPr>
            <p:spPr/>
            <p:txBody>
              <a:bodyPr>
                <a:normAutofit/>
              </a:bodyPr>
              <a:lstStyle/>
              <a:p>
                <a:pPr marL="0" indent="0">
                  <a:buNone/>
                </a:pPr>
                <a:r>
                  <a:rPr lang="en-US" b="1" dirty="0"/>
                  <a:t>Positivity of the solution:</a:t>
                </a:r>
              </a:p>
              <a:p>
                <a:pPr marL="0" indent="0">
                  <a:buNone/>
                </a:pPr>
                <a:endParaRPr lang="en-US"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ru-RU" sz="2000" i="1" smtClean="0">
                              <a:latin typeface="Cambria Math" panose="02040503050406030204" pitchFamily="18" charset="0"/>
                              <a:ea typeface="Cambria Math" panose="02040503050406030204" pitchFamily="18" charset="0"/>
                            </a:rPr>
                          </m:ctrlPr>
                        </m:sSubPr>
                        <m:e>
                          <m:r>
                            <a:rPr lang="ru-RU"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2</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,4</m:t>
                              </m:r>
                            </m:sub>
                          </m:sSub>
                        </m:num>
                        <m:den>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,4</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,2</m:t>
                              </m:r>
                            </m:sub>
                          </m:sSub>
                        </m:den>
                      </m:f>
                    </m:oMath>
                  </m:oMathPara>
                </a14:m>
                <a:endParaRPr lang="ru-RU" sz="2000" dirty="0"/>
              </a:p>
              <a:p>
                <a:pPr marL="0" indent="0">
                  <a:buNone/>
                </a:pPr>
                <a:endParaRPr lang="en-US"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ru-RU" sz="2000" i="1" smtClean="0">
                              <a:latin typeface="Cambria Math" panose="02040503050406030204" pitchFamily="18" charset="0"/>
                              <a:ea typeface="Cambria Math" panose="02040503050406030204" pitchFamily="18" charset="0"/>
                            </a:rPr>
                          </m:ctrlPr>
                        </m:sSubPr>
                        <m:e>
                          <m:r>
                            <a:rPr lang="ru-RU"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,4</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,2</m:t>
                              </m:r>
                            </m:sub>
                          </m:sSub>
                        </m:den>
                      </m:f>
                    </m:oMath>
                  </m:oMathPara>
                </a14:m>
                <a:endParaRPr lang="ru-RU" sz="2000" dirty="0"/>
              </a:p>
              <a:p>
                <a:endParaRPr lang="en-US" dirty="0"/>
              </a:p>
              <a:p>
                <a:r>
                  <a:rPr lang="en-US" dirty="0"/>
                  <a:t>Results in </a:t>
                </a:r>
                <a:r>
                  <a:rPr lang="en-US" i="1" dirty="0">
                    <a:solidFill>
                      <a:srgbClr val="930001"/>
                    </a:solidFill>
                  </a:rPr>
                  <a:t>M</a:t>
                </a:r>
                <a:r>
                  <a:rPr lang="en-US" dirty="0"/>
                  <a:t>-matrix with positive column sum</a:t>
                </a:r>
                <a:endParaRPr lang="ru-RU" dirty="0"/>
              </a:p>
            </p:txBody>
          </p:sp>
        </mc:Choice>
        <mc:Fallback xmlns="">
          <p:sp>
            <p:nvSpPr>
              <p:cNvPr id="3" name="Content Placeholder 2">
                <a:extLst>
                  <a:ext uri="{FF2B5EF4-FFF2-40B4-BE49-F238E27FC236}">
                    <a16:creationId xmlns:a16="http://schemas.microsoft.com/office/drawing/2014/main" id="{C97EE3F7-BAFA-EA40-9DA8-4166395DF22F}"/>
                  </a:ext>
                </a:extLst>
              </p:cNvPr>
              <p:cNvSpPr>
                <a:spLocks noGrp="1" noRot="1" noChangeAspect="1" noMove="1" noResize="1" noEditPoints="1" noAdjustHandles="1" noChangeArrowheads="1" noChangeShapeType="1" noTextEdit="1"/>
              </p:cNvSpPr>
              <p:nvPr>
                <p:ph sz="half" idx="1"/>
              </p:nvPr>
            </p:nvSpPr>
            <p:spPr>
              <a:blipFill>
                <a:blip r:embed="rId3"/>
                <a:stretch>
                  <a:fillRect l="-2200" t="-2632" r="-31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0CFF052-6D18-1B41-BE21-CAB6DD5798F3}"/>
                  </a:ext>
                </a:extLst>
              </p:cNvPr>
              <p:cNvSpPr>
                <a:spLocks noGrp="1"/>
              </p:cNvSpPr>
              <p:nvPr>
                <p:ph sz="half" idx="2"/>
              </p:nvPr>
            </p:nvSpPr>
            <p:spPr/>
            <p:txBody>
              <a:bodyPr>
                <a:normAutofit/>
              </a:bodyPr>
              <a:lstStyle/>
              <a:p>
                <a:pPr marL="0" indent="0">
                  <a:buNone/>
                </a:pPr>
                <a:r>
                  <a:rPr lang="en-US" b="1" dirty="0"/>
                  <a:t>Discrete maximum principle:</a:t>
                </a:r>
              </a:p>
              <a:p>
                <a:pPr marL="0" indent="0">
                  <a:buNone/>
                </a:pPr>
                <a:endParaRPr lang="en-US"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ru-RU" sz="2000" i="1">
                              <a:latin typeface="Cambria Math" panose="02040503050406030204" pitchFamily="18" charset="0"/>
                            </a:rPr>
                          </m:ctrlPr>
                        </m:sSubPr>
                        <m:e>
                          <m:r>
                            <a:rPr lang="ru-RU"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solidFill>
                                    <a:schemeClr val="accent6"/>
                                  </a:solidFill>
                                  <a:latin typeface="Cambria Math" panose="02040503050406030204" pitchFamily="18" charset="0"/>
                                </a:rPr>
                              </m:ctrlPr>
                            </m:sSubPr>
                            <m:e>
                              <m:r>
                                <a:rPr lang="en-US" sz="2000" i="1">
                                  <a:solidFill>
                                    <a:schemeClr val="accent6"/>
                                  </a:solidFill>
                                  <a:latin typeface="Cambria Math" panose="02040503050406030204" pitchFamily="18" charset="0"/>
                                </a:rPr>
                                <m:t>𝑞</m:t>
                              </m:r>
                            </m:e>
                            <m:sub>
                              <m:r>
                                <a:rPr lang="en-US" sz="2000" i="1">
                                  <a:solidFill>
                                    <a:schemeClr val="accent6"/>
                                  </a:solidFill>
                                  <a:latin typeface="Cambria Math" panose="02040503050406030204" pitchFamily="18" charset="0"/>
                                  <a:ea typeface="Cambria Math" panose="02040503050406030204" pitchFamily="18" charset="0"/>
                                </a:rPr>
                                <m:t>𝜏</m:t>
                              </m:r>
                              <m:r>
                                <a:rPr lang="en-US" sz="2000" i="1">
                                  <a:solidFill>
                                    <a:schemeClr val="accent6"/>
                                  </a:solidFill>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num>
                        <m:den>
                          <m:r>
                            <a:rPr lang="en-US" sz="2000" i="1">
                              <a:latin typeface="Cambria Math" panose="02040503050406030204" pitchFamily="18" charset="0"/>
                            </a:rPr>
                            <m:t>|</m:t>
                          </m:r>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panose="02040503050406030204" pitchFamily="18" charset="0"/>
                                </a:rPr>
                                <m:t>𝑞</m:t>
                              </m:r>
                            </m:e>
                            <m:sub>
                              <m:r>
                                <a:rPr lang="en-US" sz="2000" i="1">
                                  <a:solidFill>
                                    <a:schemeClr val="accent1"/>
                                  </a:solidFill>
                                  <a:latin typeface="Cambria Math" panose="02040503050406030204" pitchFamily="18" charset="0"/>
                                  <a:ea typeface="Cambria Math" panose="02040503050406030204" pitchFamily="18" charset="0"/>
                                </a:rPr>
                                <m:t>𝜏</m:t>
                              </m:r>
                              <m:r>
                                <a:rPr lang="en-US" sz="2000" i="1">
                                  <a:solidFill>
                                    <a:schemeClr val="accent1"/>
                                  </a:solidFill>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solidFill>
                                    <a:schemeClr val="accent6"/>
                                  </a:solidFill>
                                  <a:latin typeface="Cambria Math" panose="02040503050406030204" pitchFamily="18" charset="0"/>
                                </a:rPr>
                              </m:ctrlPr>
                            </m:sSubPr>
                            <m:e>
                              <m:r>
                                <a:rPr lang="en-US" sz="2000" i="1">
                                  <a:latin typeface="Cambria Math" panose="02040503050406030204" pitchFamily="18" charset="0"/>
                                </a:rPr>
                                <m:t>|</m:t>
                              </m:r>
                              <m:r>
                                <a:rPr lang="en-US" sz="2000" i="1">
                                  <a:solidFill>
                                    <a:schemeClr val="accent6"/>
                                  </a:solidFill>
                                  <a:latin typeface="Cambria Math" panose="02040503050406030204" pitchFamily="18" charset="0"/>
                                </a:rPr>
                                <m:t>𝑞</m:t>
                              </m:r>
                            </m:e>
                            <m:sub>
                              <m:r>
                                <a:rPr lang="en-US" sz="2000" i="1">
                                  <a:solidFill>
                                    <a:schemeClr val="accent6"/>
                                  </a:solidFill>
                                  <a:latin typeface="Cambria Math" panose="02040503050406030204" pitchFamily="18" charset="0"/>
                                  <a:ea typeface="Cambria Math" panose="02040503050406030204" pitchFamily="18" charset="0"/>
                                </a:rPr>
                                <m:t>𝜏</m:t>
                              </m:r>
                              <m:r>
                                <a:rPr lang="en-US" sz="2000" i="1">
                                  <a:solidFill>
                                    <a:schemeClr val="accent6"/>
                                  </a:solidFill>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m:oMathPara>
                </a14:m>
                <a:endParaRPr lang="en-US" sz="2000" i="1" dirty="0">
                  <a:latin typeface="Cambria Math" panose="02040503050406030204" pitchFamily="18" charset="0"/>
                  <a:ea typeface="Cambria Math" panose="02040503050406030204" pitchFamily="18" charset="0"/>
                </a:endParaRPr>
              </a:p>
              <a:p>
                <a:pPr marL="0" indent="0">
                  <a:buNone/>
                </a:pPr>
                <a:endParaRPr lang="en-US"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panose="02040503050406030204" pitchFamily="18" charset="0"/>
                                </a:rPr>
                                <m:t>𝑞</m:t>
                              </m:r>
                            </m:e>
                            <m:sub>
                              <m:r>
                                <a:rPr lang="en-US" sz="2000" i="1">
                                  <a:solidFill>
                                    <a:schemeClr val="accent1"/>
                                  </a:solidFill>
                                  <a:latin typeface="Cambria Math" panose="02040503050406030204" pitchFamily="18" charset="0"/>
                                  <a:ea typeface="Cambria Math" panose="02040503050406030204" pitchFamily="18" charset="0"/>
                                </a:rPr>
                                <m:t>𝜏</m:t>
                              </m:r>
                              <m:r>
                                <a:rPr lang="en-US" sz="2000" i="1">
                                  <a:solidFill>
                                    <a:schemeClr val="accent1"/>
                                  </a:solidFill>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rPr>
                            <m:t>|</m:t>
                          </m:r>
                        </m:num>
                        <m:den>
                          <m:r>
                            <a:rPr lang="en-US" sz="2000" i="1">
                              <a:latin typeface="Cambria Math" panose="02040503050406030204" pitchFamily="18" charset="0"/>
                            </a:rPr>
                            <m:t>|</m:t>
                          </m:r>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panose="02040503050406030204" pitchFamily="18" charset="0"/>
                                </a:rPr>
                                <m:t>𝑞</m:t>
                              </m:r>
                            </m:e>
                            <m:sub>
                              <m:r>
                                <a:rPr lang="en-US" sz="2000" i="1">
                                  <a:solidFill>
                                    <a:schemeClr val="accent1"/>
                                  </a:solidFill>
                                  <a:latin typeface="Cambria Math" panose="02040503050406030204" pitchFamily="18" charset="0"/>
                                  <a:ea typeface="Cambria Math" panose="02040503050406030204" pitchFamily="18" charset="0"/>
                                </a:rPr>
                                <m:t>𝜏</m:t>
                              </m:r>
                              <m:r>
                                <a:rPr lang="en-US" sz="2000" i="1">
                                  <a:solidFill>
                                    <a:schemeClr val="accent1"/>
                                  </a:solidFill>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solidFill>
                                    <a:schemeClr val="accent6"/>
                                  </a:solidFill>
                                  <a:latin typeface="Cambria Math" panose="02040503050406030204" pitchFamily="18" charset="0"/>
                                </a:rPr>
                              </m:ctrlPr>
                            </m:sSubPr>
                            <m:e>
                              <m:r>
                                <a:rPr lang="en-US" sz="2000" i="1">
                                  <a:latin typeface="Cambria Math" panose="02040503050406030204" pitchFamily="18" charset="0"/>
                                </a:rPr>
                                <m:t>|</m:t>
                              </m:r>
                              <m:r>
                                <a:rPr lang="en-US" sz="2000" i="1">
                                  <a:solidFill>
                                    <a:schemeClr val="accent6"/>
                                  </a:solidFill>
                                  <a:latin typeface="Cambria Math" panose="02040503050406030204" pitchFamily="18" charset="0"/>
                                </a:rPr>
                                <m:t>𝑞</m:t>
                              </m:r>
                            </m:e>
                            <m:sub>
                              <m:r>
                                <a:rPr lang="en-US" sz="2000" i="1">
                                  <a:solidFill>
                                    <a:schemeClr val="accent6"/>
                                  </a:solidFill>
                                  <a:latin typeface="Cambria Math" panose="02040503050406030204" pitchFamily="18" charset="0"/>
                                  <a:ea typeface="Cambria Math" panose="02040503050406030204" pitchFamily="18" charset="0"/>
                                </a:rPr>
                                <m:t>𝜏</m:t>
                              </m:r>
                              <m:r>
                                <a:rPr lang="en-US" sz="2000" i="1">
                                  <a:solidFill>
                                    <a:schemeClr val="accent6"/>
                                  </a:solidFill>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m:oMathPara>
                </a14:m>
                <a:endParaRPr lang="en-US" sz="2000" dirty="0"/>
              </a:p>
              <a:p>
                <a:pPr marL="0" indent="0">
                  <a:buNone/>
                </a:pPr>
                <a:endParaRPr lang="en-US" dirty="0"/>
              </a:p>
              <a:p>
                <a:r>
                  <a:rPr lang="en-US" dirty="0"/>
                  <a:t>Results in </a:t>
                </a:r>
                <a:r>
                  <a:rPr lang="en-US" i="1" dirty="0">
                    <a:solidFill>
                      <a:srgbClr val="930001"/>
                    </a:solidFill>
                  </a:rPr>
                  <a:t>M</a:t>
                </a:r>
                <a:r>
                  <a:rPr lang="en-US" dirty="0"/>
                  <a:t>-matrix with positive row sum</a:t>
                </a:r>
                <a:endParaRPr lang="ru-RU" dirty="0"/>
              </a:p>
            </p:txBody>
          </p:sp>
        </mc:Choice>
        <mc:Fallback xmlns="">
          <p:sp>
            <p:nvSpPr>
              <p:cNvPr id="4" name="Content Placeholder 3">
                <a:extLst>
                  <a:ext uri="{FF2B5EF4-FFF2-40B4-BE49-F238E27FC236}">
                    <a16:creationId xmlns:a16="http://schemas.microsoft.com/office/drawing/2014/main" id="{E0CFF052-6D18-1B41-BE21-CAB6DD5798F3}"/>
                  </a:ext>
                </a:extLst>
              </p:cNvPr>
              <p:cNvSpPr>
                <a:spLocks noGrp="1" noRot="1" noChangeAspect="1" noMove="1" noResize="1" noEditPoints="1" noAdjustHandles="1" noChangeArrowheads="1" noChangeShapeType="1" noTextEdit="1"/>
              </p:cNvSpPr>
              <p:nvPr>
                <p:ph sz="half" idx="2"/>
              </p:nvPr>
            </p:nvSpPr>
            <p:spPr>
              <a:blipFill>
                <a:blip r:embed="rId4"/>
                <a:stretch>
                  <a:fillRect l="-2200" t="-2632" r="-3178"/>
                </a:stretch>
              </a:blipFill>
            </p:spPr>
            <p:txBody>
              <a:bodyPr/>
              <a:lstStyle/>
              <a:p>
                <a:r>
                  <a:rPr lang="ru-RU">
                    <a:noFill/>
                  </a:rPr>
                  <a:t> </a:t>
                </a:r>
              </a:p>
            </p:txBody>
          </p:sp>
        </mc:Fallback>
      </mc:AlternateContent>
      <p:sp>
        <p:nvSpPr>
          <p:cNvPr id="8" name="TextBox 7">
            <a:extLst>
              <a:ext uri="{FF2B5EF4-FFF2-40B4-BE49-F238E27FC236}">
                <a16:creationId xmlns:a16="http://schemas.microsoft.com/office/drawing/2014/main" id="{42BE2555-5D1A-BF4B-9A5C-EB7664586743}"/>
              </a:ext>
            </a:extLst>
          </p:cNvPr>
          <p:cNvSpPr txBox="1"/>
          <p:nvPr/>
        </p:nvSpPr>
        <p:spPr>
          <a:xfrm>
            <a:off x="838200" y="5919793"/>
            <a:ext cx="11023600" cy="523220"/>
          </a:xfrm>
          <a:prstGeom prst="rect">
            <a:avLst/>
          </a:prstGeom>
          <a:noFill/>
        </p:spPr>
        <p:txBody>
          <a:bodyPr wrap="square" rtlCol="0">
            <a:spAutoFit/>
          </a:bodyPr>
          <a:lstStyle/>
          <a:p>
            <a:r>
              <a:rPr lang="en-US" sz="1400" dirty="0" err="1"/>
              <a:t>Varga</a:t>
            </a:r>
            <a:r>
              <a:rPr lang="en-US" sz="1400" dirty="0"/>
              <a:t>, “Iterative Matrix Analysis”,</a:t>
            </a:r>
            <a:r>
              <a:rPr lang="ru-RU" sz="1400" dirty="0"/>
              <a:t> </a:t>
            </a:r>
            <a:r>
              <a:rPr lang="en-US" sz="1400" dirty="0"/>
              <a:t>1962</a:t>
            </a:r>
          </a:p>
          <a:p>
            <a:r>
              <a:rPr lang="en-US" sz="1400" dirty="0" err="1"/>
              <a:t>Stoyan</a:t>
            </a:r>
            <a:r>
              <a:rPr lang="en-US" sz="1400" dirty="0"/>
              <a:t>, “On maximum principles for monotone matrices”, 1986</a:t>
            </a:r>
            <a:endParaRPr lang="ru-RU" sz="1400" dirty="0"/>
          </a:p>
        </p:txBody>
      </p:sp>
      <p:sp>
        <p:nvSpPr>
          <p:cNvPr id="9" name="Date Placeholder 8">
            <a:extLst>
              <a:ext uri="{FF2B5EF4-FFF2-40B4-BE49-F238E27FC236}">
                <a16:creationId xmlns:a16="http://schemas.microsoft.com/office/drawing/2014/main" id="{3EB4C10D-2AA7-9E45-997B-59546162DD1B}"/>
              </a:ext>
            </a:extLst>
          </p:cNvPr>
          <p:cNvSpPr>
            <a:spLocks noGrp="1"/>
          </p:cNvSpPr>
          <p:nvPr>
            <p:ph type="dt" sz="half" idx="10"/>
          </p:nvPr>
        </p:nvSpPr>
        <p:spPr/>
        <p:txBody>
          <a:bodyPr/>
          <a:lstStyle/>
          <a:p>
            <a:r>
              <a:rPr lang="ru-RU"/>
              <a:t>12th June 2018</a:t>
            </a:r>
            <a:endParaRPr lang="ru-RU" dirty="0"/>
          </a:p>
        </p:txBody>
      </p:sp>
      <p:sp>
        <p:nvSpPr>
          <p:cNvPr id="10" name="Footer Placeholder 9">
            <a:extLst>
              <a:ext uri="{FF2B5EF4-FFF2-40B4-BE49-F238E27FC236}">
                <a16:creationId xmlns:a16="http://schemas.microsoft.com/office/drawing/2014/main" id="{0E573A24-F1BD-4A49-8A76-0063EDF9763B}"/>
              </a:ext>
            </a:extLst>
          </p:cNvPr>
          <p:cNvSpPr>
            <a:spLocks noGrp="1"/>
          </p:cNvSpPr>
          <p:nvPr>
            <p:ph type="ftr" sz="quarter" idx="11"/>
          </p:nvPr>
        </p:nvSpPr>
        <p:spPr/>
        <p:txBody>
          <a:bodyPr/>
          <a:lstStyle/>
          <a:p>
            <a:r>
              <a:rPr lang="en-US"/>
              <a:t>ECCM-ECFD18</a:t>
            </a:r>
            <a:endParaRPr lang="ru-RU" dirty="0"/>
          </a:p>
        </p:txBody>
      </p:sp>
      <p:sp>
        <p:nvSpPr>
          <p:cNvPr id="11" name="Slide Number Placeholder 10">
            <a:extLst>
              <a:ext uri="{FF2B5EF4-FFF2-40B4-BE49-F238E27FC236}">
                <a16:creationId xmlns:a16="http://schemas.microsoft.com/office/drawing/2014/main" id="{694D90C0-E0DE-6F4D-AC39-DDB7DB1E8B74}"/>
              </a:ext>
            </a:extLst>
          </p:cNvPr>
          <p:cNvSpPr>
            <a:spLocks noGrp="1"/>
          </p:cNvSpPr>
          <p:nvPr>
            <p:ph type="sldNum" sz="quarter" idx="12"/>
          </p:nvPr>
        </p:nvSpPr>
        <p:spPr/>
        <p:txBody>
          <a:bodyPr/>
          <a:lstStyle/>
          <a:p>
            <a:fld id="{46F21316-FEC6-F24D-BA95-63BCA72FB409}" type="slidenum">
              <a:rPr lang="ru-RU" smtClean="0"/>
              <a:pPr/>
              <a:t>27</a:t>
            </a:fld>
            <a:endParaRPr lang="ru-RU"/>
          </a:p>
        </p:txBody>
      </p:sp>
    </p:spTree>
    <p:extLst>
      <p:ext uri="{BB962C8B-B14F-4D97-AF65-F5344CB8AC3E}">
        <p14:creationId xmlns:p14="http://schemas.microsoft.com/office/powerpoint/2010/main" val="82650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F7CA-DAFF-0945-86C3-CC8F3F839D43}"/>
              </a:ext>
            </a:extLst>
          </p:cNvPr>
          <p:cNvSpPr>
            <a:spLocks noGrp="1"/>
          </p:cNvSpPr>
          <p:nvPr>
            <p:ph type="title"/>
          </p:nvPr>
        </p:nvSpPr>
        <p:spPr/>
        <p:txBody>
          <a:bodyPr/>
          <a:lstStyle/>
          <a:p>
            <a:r>
              <a:rPr lang="en-US" dirty="0"/>
              <a:t>Overview</a:t>
            </a:r>
            <a:endParaRPr lang="ru-RU" dirty="0"/>
          </a:p>
        </p:txBody>
      </p:sp>
      <p:graphicFrame>
        <p:nvGraphicFramePr>
          <p:cNvPr id="9" name="Content Placeholder 3">
            <a:extLst>
              <a:ext uri="{FF2B5EF4-FFF2-40B4-BE49-F238E27FC236}">
                <a16:creationId xmlns:a16="http://schemas.microsoft.com/office/drawing/2014/main" id="{0F215977-FD4E-1745-9A78-35DAA2B5927F}"/>
              </a:ext>
            </a:extLst>
          </p:cNvPr>
          <p:cNvGraphicFramePr>
            <a:graphicFrameLocks noGrp="1"/>
          </p:cNvGraphicFramePr>
          <p:nvPr>
            <p:ph sz="quarter" idx="10"/>
            <p:extLst>
              <p:ext uri="{D42A27DB-BD31-4B8C-83A1-F6EECF244321}">
                <p14:modId xmlns:p14="http://schemas.microsoft.com/office/powerpoint/2010/main" val="4221580618"/>
              </p:ext>
            </p:extLst>
          </p:nvPr>
        </p:nvGraphicFramePr>
        <p:xfrm>
          <a:off x="2688845" y="1674210"/>
          <a:ext cx="7604853" cy="3128553"/>
        </p:xfrm>
        <a:graphic>
          <a:graphicData uri="http://schemas.openxmlformats.org/drawingml/2006/table">
            <a:tbl>
              <a:tblPr firstRow="1" bandRow="1">
                <a:tableStyleId>{3B4B98B0-60AC-42C2-AFA5-B58CD77FA1E5}</a:tableStyleId>
              </a:tblPr>
              <a:tblGrid>
                <a:gridCol w="1803532">
                  <a:extLst>
                    <a:ext uri="{9D8B030D-6E8A-4147-A177-3AD203B41FA5}">
                      <a16:colId xmlns:a16="http://schemas.microsoft.com/office/drawing/2014/main" val="20000"/>
                    </a:ext>
                  </a:extLst>
                </a:gridCol>
                <a:gridCol w="1386075">
                  <a:extLst>
                    <a:ext uri="{9D8B030D-6E8A-4147-A177-3AD203B41FA5}">
                      <a16:colId xmlns:a16="http://schemas.microsoft.com/office/drawing/2014/main" val="20001"/>
                    </a:ext>
                  </a:extLst>
                </a:gridCol>
                <a:gridCol w="1384663">
                  <a:extLst>
                    <a:ext uri="{9D8B030D-6E8A-4147-A177-3AD203B41FA5}">
                      <a16:colId xmlns:a16="http://schemas.microsoft.com/office/drawing/2014/main" val="20002"/>
                    </a:ext>
                  </a:extLst>
                </a:gridCol>
                <a:gridCol w="1619794">
                  <a:extLst>
                    <a:ext uri="{9D8B030D-6E8A-4147-A177-3AD203B41FA5}">
                      <a16:colId xmlns:a16="http://schemas.microsoft.com/office/drawing/2014/main" val="20003"/>
                    </a:ext>
                  </a:extLst>
                </a:gridCol>
                <a:gridCol w="1410789">
                  <a:extLst>
                    <a:ext uri="{9D8B030D-6E8A-4147-A177-3AD203B41FA5}">
                      <a16:colId xmlns:a16="http://schemas.microsoft.com/office/drawing/2014/main" val="20004"/>
                    </a:ext>
                  </a:extLst>
                </a:gridCol>
              </a:tblGrid>
              <a:tr h="370840">
                <a:tc>
                  <a:txBody>
                    <a:bodyPr/>
                    <a:lstStyle/>
                    <a:p>
                      <a:endParaRPr lang="ru-RU"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a:t>TPFA</a:t>
                      </a:r>
                      <a:endParaRPr lang="ru-RU" dirty="0">
                        <a:solidFill>
                          <a:schemeClr val="bg1"/>
                        </a:solidFill>
                        <a:latin typeface="Calibri" panose="020F0502020204030204" pitchFamily="34" charset="0"/>
                        <a:cs typeface="Calibri" panose="020F050202020403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MPFA</a:t>
                      </a:r>
                      <a:endParaRPr lang="ru-RU" dirty="0">
                        <a:solidFill>
                          <a:schemeClr val="bg1"/>
                        </a:solidFill>
                        <a:latin typeface="Calibri" panose="020F0502020204030204" pitchFamily="34" charset="0"/>
                        <a:cs typeface="Calibri" panose="020F050202020403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NTPFA</a:t>
                      </a:r>
                      <a:endParaRPr lang="ru-RU" dirty="0">
                        <a:solidFill>
                          <a:schemeClr val="bg1"/>
                        </a:solidFill>
                        <a:latin typeface="Calibri" panose="020F0502020204030204" pitchFamily="34" charset="0"/>
                        <a:cs typeface="Calibri" panose="020F0502020204030204" pitchFamily="34"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NMPFA</a:t>
                      </a:r>
                      <a:endParaRPr lang="ru-RU"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70840">
                <a:tc>
                  <a:txBody>
                    <a:bodyPr/>
                    <a:lstStyle/>
                    <a:p>
                      <a:r>
                        <a:rPr lang="en-US" dirty="0"/>
                        <a:t>Exact on Linear Solutions</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t>NO!</a:t>
                      </a:r>
                      <a:endParaRPr lang="ru-RU" b="1" dirty="0">
                        <a:latin typeface="Calibri" panose="020F0502020204030204" pitchFamily="34" charset="0"/>
                        <a:cs typeface="Calibri" panose="020F0502020204030204" pitchFamily="34" charset="0"/>
                      </a:endParaRPr>
                    </a:p>
                  </a:txBody>
                  <a:tcPr anchor="ctr"/>
                </a:tc>
                <a:tc>
                  <a:txBody>
                    <a:bodyPr/>
                    <a:lstStyle/>
                    <a:p>
                      <a:pPr algn="ctr"/>
                      <a:r>
                        <a:rPr lang="en-US" dirty="0"/>
                        <a:t>YES</a:t>
                      </a:r>
                      <a:endParaRPr lang="ru-RU" b="1" dirty="0">
                        <a:latin typeface="Calibri" panose="020F0502020204030204" pitchFamily="34" charset="0"/>
                        <a:cs typeface="Calibri" panose="020F0502020204030204" pitchFamily="34" charset="0"/>
                      </a:endParaRPr>
                    </a:p>
                  </a:txBody>
                  <a:tcPr anchor="ctr"/>
                </a:tc>
                <a:tc>
                  <a:txBody>
                    <a:bodyPr/>
                    <a:lstStyle/>
                    <a:p>
                      <a:pPr algn="ctr"/>
                      <a:r>
                        <a:rPr lang="en-US" dirty="0"/>
                        <a:t>YES</a:t>
                      </a:r>
                      <a:endParaRPr lang="ru-RU" b="1" dirty="0">
                        <a:latin typeface="Calibri" panose="020F0502020204030204" pitchFamily="34" charset="0"/>
                        <a:cs typeface="Calibri" panose="020F0502020204030204" pitchFamily="34" charset="0"/>
                      </a:endParaRPr>
                    </a:p>
                  </a:txBody>
                  <a:tcPr anchor="ctr"/>
                </a:tc>
                <a:tc>
                  <a:txBody>
                    <a:bodyPr/>
                    <a:lstStyle/>
                    <a:p>
                      <a:pPr algn="ctr"/>
                      <a:r>
                        <a:rPr lang="en-US" dirty="0"/>
                        <a:t>YES</a:t>
                      </a:r>
                      <a:endParaRPr lang="ru-RU" b="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r h="370840">
                <a:tc>
                  <a:txBody>
                    <a:bodyPr/>
                    <a:lstStyle/>
                    <a:p>
                      <a:r>
                        <a:rPr lang="en-US" dirty="0">
                          <a:latin typeface="Calibri" panose="020F0502020204030204" pitchFamily="34" charset="0"/>
                          <a:cs typeface="Calibri" panose="020F0502020204030204" pitchFamily="34" charset="0"/>
                        </a:rPr>
                        <a:t>Small Stencil</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b="0" dirty="0">
                          <a:latin typeface="Calibri" panose="020F0502020204030204" pitchFamily="34" charset="0"/>
                          <a:cs typeface="Calibri" panose="020F0502020204030204" pitchFamily="34" charset="0"/>
                        </a:rPr>
                        <a:t>YES</a:t>
                      </a:r>
                      <a:endParaRPr lang="ru-RU" b="0" dirty="0">
                        <a:latin typeface="Calibri" panose="020F0502020204030204" pitchFamily="34" charset="0"/>
                        <a:cs typeface="Calibri" panose="020F0502020204030204" pitchFamily="34" charset="0"/>
                      </a:endParaRPr>
                    </a:p>
                  </a:txBody>
                  <a:tcPr anchor="ctr"/>
                </a:tc>
                <a:tc>
                  <a:txBody>
                    <a:bodyPr/>
                    <a:lstStyle/>
                    <a:p>
                      <a:pPr algn="ctr"/>
                      <a:r>
                        <a:rPr lang="en-US" dirty="0">
                          <a:latin typeface="Calibri" panose="020F0502020204030204" pitchFamily="34" charset="0"/>
                          <a:cs typeface="Calibri" panose="020F0502020204030204" pitchFamily="34" charset="0"/>
                        </a:rPr>
                        <a:t>YES</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latin typeface="Calibri" panose="020F0502020204030204" pitchFamily="34" charset="0"/>
                          <a:cs typeface="Calibri" panose="020F0502020204030204" pitchFamily="34" charset="0"/>
                        </a:rPr>
                        <a:t>YES</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latin typeface="Calibri" panose="020F0502020204030204" pitchFamily="34" charset="0"/>
                          <a:cs typeface="Calibri" panose="020F0502020204030204" pitchFamily="34" charset="0"/>
                        </a:rPr>
                        <a:t>YES</a:t>
                      </a:r>
                      <a:endParaRPr lang="ru-RU"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706902140"/>
                  </a:ext>
                </a:extLst>
              </a:tr>
              <a:tr h="370840">
                <a:tc>
                  <a:txBody>
                    <a:bodyPr/>
                    <a:lstStyle/>
                    <a:p>
                      <a:r>
                        <a:rPr lang="en-US" dirty="0"/>
                        <a:t>Linear</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t>YES</a:t>
                      </a:r>
                      <a:endParaRPr lang="ru-RU" b="0" dirty="0">
                        <a:latin typeface="Calibri" panose="020F0502020204030204" pitchFamily="34" charset="0"/>
                        <a:cs typeface="Calibri" panose="020F0502020204030204" pitchFamily="34" charset="0"/>
                      </a:endParaRPr>
                    </a:p>
                  </a:txBody>
                  <a:tcPr anchor="ctr"/>
                </a:tc>
                <a:tc>
                  <a:txBody>
                    <a:bodyPr/>
                    <a:lstStyle/>
                    <a:p>
                      <a:pPr algn="ctr"/>
                      <a:r>
                        <a:rPr lang="en-US" dirty="0"/>
                        <a:t>YES</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t>NO</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t>NO</a:t>
                      </a:r>
                      <a:endParaRPr lang="ru-RU"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2"/>
                  </a:ext>
                </a:extLst>
              </a:tr>
              <a:tr h="370840">
                <a:tc>
                  <a:txBody>
                    <a:bodyPr/>
                    <a:lstStyle/>
                    <a:p>
                      <a:r>
                        <a:rPr lang="en-US" dirty="0"/>
                        <a:t>Respect Maximum</a:t>
                      </a:r>
                      <a:r>
                        <a:rPr lang="en-US" baseline="0" dirty="0"/>
                        <a:t> Principle</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t>YES</a:t>
                      </a:r>
                      <a:endParaRPr lang="ru-RU" b="1" dirty="0">
                        <a:latin typeface="Calibri" panose="020F0502020204030204" pitchFamily="34" charset="0"/>
                        <a:cs typeface="Calibri" panose="020F0502020204030204" pitchFamily="34" charset="0"/>
                      </a:endParaRPr>
                    </a:p>
                  </a:txBody>
                  <a:tcPr anchor="ctr"/>
                </a:tc>
                <a:tc>
                  <a:txBody>
                    <a:bodyPr/>
                    <a:lstStyle/>
                    <a:p>
                      <a:pPr algn="ctr"/>
                      <a:r>
                        <a:rPr lang="en-US" dirty="0"/>
                        <a:t>NO</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t>NO</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t>YES</a:t>
                      </a:r>
                      <a:endParaRPr lang="ru-RU" b="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3"/>
                  </a:ext>
                </a:extLst>
              </a:tr>
              <a:tr h="461553">
                <a:tc>
                  <a:txBody>
                    <a:bodyPr/>
                    <a:lstStyle/>
                    <a:p>
                      <a:r>
                        <a:rPr lang="en-US" dirty="0"/>
                        <a:t>Efficiency</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t>YES</a:t>
                      </a:r>
                      <a:endParaRPr lang="ru-RU" b="0" dirty="0">
                        <a:latin typeface="Calibri" panose="020F0502020204030204" pitchFamily="34" charset="0"/>
                        <a:cs typeface="Calibri" panose="020F0502020204030204" pitchFamily="34" charset="0"/>
                      </a:endParaRPr>
                    </a:p>
                  </a:txBody>
                  <a:tcPr anchor="ctr"/>
                </a:tc>
                <a:tc>
                  <a:txBody>
                    <a:bodyPr/>
                    <a:lstStyle/>
                    <a:p>
                      <a:pPr algn="ctr"/>
                      <a:r>
                        <a:rPr lang="en-US" dirty="0"/>
                        <a:t>YES</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t>YES</a:t>
                      </a:r>
                      <a:endParaRPr lang="ru-RU" dirty="0">
                        <a:latin typeface="Calibri" panose="020F0502020204030204" pitchFamily="34" charset="0"/>
                        <a:cs typeface="Calibri" panose="020F0502020204030204" pitchFamily="34" charset="0"/>
                      </a:endParaRPr>
                    </a:p>
                  </a:txBody>
                  <a:tcPr anchor="ctr"/>
                </a:tc>
                <a:tc>
                  <a:txBody>
                    <a:bodyPr/>
                    <a:lstStyle/>
                    <a:p>
                      <a:pPr algn="ctr"/>
                      <a:r>
                        <a:rPr lang="en-US" dirty="0"/>
                        <a:t>NO</a:t>
                      </a:r>
                      <a:endParaRPr lang="ru-RU" b="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5"/>
                  </a:ext>
                </a:extLst>
              </a:tr>
            </a:tbl>
          </a:graphicData>
        </a:graphic>
      </p:graphicFrame>
      <p:cxnSp>
        <p:nvCxnSpPr>
          <p:cNvPr id="10" name="Straight Arrow Connector 9">
            <a:extLst>
              <a:ext uri="{FF2B5EF4-FFF2-40B4-BE49-F238E27FC236}">
                <a16:creationId xmlns:a16="http://schemas.microsoft.com/office/drawing/2014/main" id="{23F05132-FB7C-1F4A-96F0-507771AF7BCF}"/>
              </a:ext>
            </a:extLst>
          </p:cNvPr>
          <p:cNvCxnSpPr/>
          <p:nvPr/>
        </p:nvCxnSpPr>
        <p:spPr>
          <a:xfrm>
            <a:off x="2777067" y="5881187"/>
            <a:ext cx="7236823" cy="0"/>
          </a:xfrm>
          <a:prstGeom prst="straightConnector1">
            <a:avLst/>
          </a:prstGeom>
          <a:ln w="508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9229B1AA-34A4-D249-A13A-2B70A471E864}"/>
              </a:ext>
            </a:extLst>
          </p:cNvPr>
          <p:cNvSpPr/>
          <p:nvPr/>
        </p:nvSpPr>
        <p:spPr>
          <a:xfrm>
            <a:off x="2733524" y="5776684"/>
            <a:ext cx="191589" cy="200298"/>
          </a:xfrm>
          <a:prstGeom prst="ellipse">
            <a:avLst/>
          </a:prstGeom>
          <a:solidFill>
            <a:srgbClr val="8C3C23"/>
          </a:solidFill>
          <a:ln>
            <a:solidFill>
              <a:srgbClr val="9300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highlight>
                <a:srgbClr val="8C3C23"/>
              </a:highligh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AE4C2231-7518-4E43-942C-7B2205C96687}"/>
              </a:ext>
            </a:extLst>
          </p:cNvPr>
          <p:cNvSpPr/>
          <p:nvPr/>
        </p:nvSpPr>
        <p:spPr>
          <a:xfrm>
            <a:off x="4553614" y="5781038"/>
            <a:ext cx="191589" cy="200298"/>
          </a:xfrm>
          <a:prstGeom prst="ellipse">
            <a:avLst/>
          </a:prstGeom>
          <a:solidFill>
            <a:srgbClr val="8C3C23"/>
          </a:solidFill>
          <a:ln>
            <a:solidFill>
              <a:srgbClr val="9300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highlight>
                <a:srgbClr val="8C3C23"/>
              </a:highlight>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236361E5-520A-5E4E-B606-D2244111658C}"/>
              </a:ext>
            </a:extLst>
          </p:cNvPr>
          <p:cNvSpPr/>
          <p:nvPr/>
        </p:nvSpPr>
        <p:spPr>
          <a:xfrm>
            <a:off x="6395478" y="5776684"/>
            <a:ext cx="191589" cy="200298"/>
          </a:xfrm>
          <a:prstGeom prst="ellipse">
            <a:avLst/>
          </a:prstGeom>
          <a:solidFill>
            <a:srgbClr val="8C3C23"/>
          </a:solidFill>
          <a:ln>
            <a:solidFill>
              <a:srgbClr val="9300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highlight>
                <a:srgbClr val="8C3C23"/>
              </a:highlight>
              <a:latin typeface="Calibri" panose="020F0502020204030204" pitchFamily="34" charset="0"/>
              <a:cs typeface="Calibri" panose="020F0502020204030204" pitchFamily="34" charset="0"/>
            </a:endParaRPr>
          </a:p>
        </p:txBody>
      </p:sp>
      <p:sp>
        <p:nvSpPr>
          <p:cNvPr id="14" name="Oval 13">
            <a:extLst>
              <a:ext uri="{FF2B5EF4-FFF2-40B4-BE49-F238E27FC236}">
                <a16:creationId xmlns:a16="http://schemas.microsoft.com/office/drawing/2014/main" id="{BA9969CD-5A5C-9D45-A010-092F7309CA8C}"/>
              </a:ext>
            </a:extLst>
          </p:cNvPr>
          <p:cNvSpPr/>
          <p:nvPr/>
        </p:nvSpPr>
        <p:spPr>
          <a:xfrm>
            <a:off x="9500080" y="5781038"/>
            <a:ext cx="191589" cy="200298"/>
          </a:xfrm>
          <a:prstGeom prst="ellipse">
            <a:avLst/>
          </a:prstGeom>
          <a:solidFill>
            <a:srgbClr val="8C3C23"/>
          </a:solidFill>
          <a:ln>
            <a:solidFill>
              <a:srgbClr val="9300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highlight>
                <a:srgbClr val="8C3C23"/>
              </a:highlight>
              <a:latin typeface="Calibri" panose="020F0502020204030204" pitchFamily="34" charset="0"/>
              <a:cs typeface="Calibri" panose="020F0502020204030204" pitchFamily="34" charset="0"/>
            </a:endParaRPr>
          </a:p>
        </p:txBody>
      </p:sp>
      <p:sp>
        <p:nvSpPr>
          <p:cNvPr id="15" name="Oval 14">
            <a:extLst>
              <a:ext uri="{FF2B5EF4-FFF2-40B4-BE49-F238E27FC236}">
                <a16:creationId xmlns:a16="http://schemas.microsoft.com/office/drawing/2014/main" id="{BF061F68-BA0C-B84D-8467-6740FF208AFD}"/>
              </a:ext>
            </a:extLst>
          </p:cNvPr>
          <p:cNvSpPr/>
          <p:nvPr/>
        </p:nvSpPr>
        <p:spPr>
          <a:xfrm>
            <a:off x="8093641" y="5781038"/>
            <a:ext cx="191589" cy="200298"/>
          </a:xfrm>
          <a:prstGeom prst="ellipse">
            <a:avLst/>
          </a:prstGeom>
          <a:solidFill>
            <a:srgbClr val="8C3C23"/>
          </a:solidFill>
          <a:ln>
            <a:solidFill>
              <a:srgbClr val="9300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highlight>
                <a:srgbClr val="8C3C23"/>
              </a:highligh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594387FA-A9B8-6642-9775-5EBDB7D117AE}"/>
              </a:ext>
            </a:extLst>
          </p:cNvPr>
          <p:cNvSpPr txBox="1"/>
          <p:nvPr/>
        </p:nvSpPr>
        <p:spPr>
          <a:xfrm>
            <a:off x="2733523" y="5267633"/>
            <a:ext cx="795731" cy="461665"/>
          </a:xfrm>
          <a:prstGeom prst="rect">
            <a:avLst/>
          </a:prstGeom>
          <a:noFill/>
        </p:spPr>
        <p:txBody>
          <a:bodyPr wrap="none" rtlCol="0">
            <a:spAutoFit/>
            <a:scene3d>
              <a:camera prst="orthographicFront">
                <a:rot lat="0" lon="0" rev="2700000"/>
              </a:camera>
              <a:lightRig rig="threePt" dir="t"/>
            </a:scene3d>
          </a:bodyPr>
          <a:lstStyle/>
          <a:p>
            <a:r>
              <a:rPr lang="en-US" dirty="0">
                <a:latin typeface="Calibri" panose="020F0502020204030204" pitchFamily="34" charset="0"/>
                <a:cs typeface="Calibri" panose="020F0502020204030204" pitchFamily="34" charset="0"/>
              </a:rPr>
              <a:t>TPFA</a:t>
            </a:r>
            <a:endParaRPr lang="ru-RU"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8EDEC9DB-D5DE-8848-85D7-C0CDB5A7F774}"/>
              </a:ext>
            </a:extLst>
          </p:cNvPr>
          <p:cNvSpPr txBox="1"/>
          <p:nvPr/>
        </p:nvSpPr>
        <p:spPr>
          <a:xfrm>
            <a:off x="4586817" y="5215381"/>
            <a:ext cx="907941" cy="461665"/>
          </a:xfrm>
          <a:prstGeom prst="rect">
            <a:avLst/>
          </a:prstGeom>
          <a:noFill/>
        </p:spPr>
        <p:txBody>
          <a:bodyPr wrap="none" rtlCol="0">
            <a:spAutoFit/>
            <a:scene3d>
              <a:camera prst="orthographicFront">
                <a:rot lat="0" lon="0" rev="2700000"/>
              </a:camera>
              <a:lightRig rig="threePt" dir="t"/>
            </a:scene3d>
          </a:bodyPr>
          <a:lstStyle/>
          <a:p>
            <a:r>
              <a:rPr lang="en-US" dirty="0">
                <a:latin typeface="Calibri" panose="020F0502020204030204" pitchFamily="34" charset="0"/>
                <a:cs typeface="Calibri" panose="020F0502020204030204" pitchFamily="34" charset="0"/>
              </a:rPr>
              <a:t>MPFA</a:t>
            </a:r>
            <a:endParaRPr lang="ru-RU"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890B5BFC-8EFC-7D4C-A1E3-899A9BA3C950}"/>
              </a:ext>
            </a:extLst>
          </p:cNvPr>
          <p:cNvSpPr txBox="1"/>
          <p:nvPr/>
        </p:nvSpPr>
        <p:spPr>
          <a:xfrm>
            <a:off x="6395478" y="5163130"/>
            <a:ext cx="994503" cy="461665"/>
          </a:xfrm>
          <a:prstGeom prst="rect">
            <a:avLst/>
          </a:prstGeom>
          <a:noFill/>
        </p:spPr>
        <p:txBody>
          <a:bodyPr wrap="none" rtlCol="0">
            <a:spAutoFit/>
            <a:scene3d>
              <a:camera prst="orthographicFront">
                <a:rot lat="0" lon="0" rev="2700000"/>
              </a:camera>
              <a:lightRig rig="threePt" dir="t"/>
            </a:scene3d>
          </a:bodyPr>
          <a:lstStyle/>
          <a:p>
            <a:r>
              <a:rPr lang="en-US" dirty="0">
                <a:latin typeface="Calibri" panose="020F0502020204030204" pitchFamily="34" charset="0"/>
                <a:cs typeface="Calibri" panose="020F0502020204030204" pitchFamily="34" charset="0"/>
              </a:rPr>
              <a:t>NTPFA</a:t>
            </a:r>
            <a:endParaRPr lang="ru-RU"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2F9F5578-6B4E-E84A-982E-E44C4EAD8A0C}"/>
              </a:ext>
            </a:extLst>
          </p:cNvPr>
          <p:cNvSpPr txBox="1"/>
          <p:nvPr/>
        </p:nvSpPr>
        <p:spPr>
          <a:xfrm>
            <a:off x="8128627" y="5114154"/>
            <a:ext cx="1106713" cy="461665"/>
          </a:xfrm>
          <a:prstGeom prst="rect">
            <a:avLst/>
          </a:prstGeom>
          <a:noFill/>
        </p:spPr>
        <p:txBody>
          <a:bodyPr wrap="none" rtlCol="0">
            <a:spAutoFit/>
            <a:scene3d>
              <a:camera prst="orthographicFront">
                <a:rot lat="0" lon="0" rev="2700000"/>
              </a:camera>
              <a:lightRig rig="threePt" dir="t"/>
            </a:scene3d>
          </a:bodyPr>
          <a:lstStyle/>
          <a:p>
            <a:r>
              <a:rPr lang="en-US" dirty="0">
                <a:latin typeface="Calibri" panose="020F0502020204030204" pitchFamily="34" charset="0"/>
                <a:cs typeface="Calibri" panose="020F0502020204030204" pitchFamily="34" charset="0"/>
              </a:rPr>
              <a:t>NMPFA</a:t>
            </a:r>
            <a:endParaRPr lang="ru-RU"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B513D87-B4D7-2340-9D45-0AFC947AEF5A}"/>
              </a:ext>
            </a:extLst>
          </p:cNvPr>
          <p:cNvSpPr txBox="1"/>
          <p:nvPr/>
        </p:nvSpPr>
        <p:spPr>
          <a:xfrm>
            <a:off x="9595873" y="5326395"/>
            <a:ext cx="327334" cy="461665"/>
          </a:xfrm>
          <a:prstGeom prst="rect">
            <a:avLst/>
          </a:prstGeom>
          <a:noFill/>
        </p:spPr>
        <p:txBody>
          <a:bodyPr wrap="none" rtlCol="0">
            <a:spAutoFit/>
            <a:scene3d>
              <a:camera prst="orthographicFront">
                <a:rot lat="0" lon="0" rev="2700000"/>
              </a:camera>
              <a:lightRig rig="threePt" dir="t"/>
            </a:scene3d>
          </a:bodyPr>
          <a:lstStyle/>
          <a:p>
            <a:r>
              <a:rPr lang="en-US" dirty="0">
                <a:latin typeface="Calibri" panose="020F0502020204030204" pitchFamily="34" charset="0"/>
                <a:cs typeface="Calibri" panose="020F0502020204030204" pitchFamily="34" charset="0"/>
              </a:rPr>
              <a:t>?</a:t>
            </a:r>
            <a:endParaRPr lang="ru-RU" dirty="0">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F4105EAF-5C80-D246-956E-2DF4F23A45CE}"/>
              </a:ext>
            </a:extLst>
          </p:cNvPr>
          <p:cNvSpPr>
            <a:spLocks noGrp="1"/>
          </p:cNvSpPr>
          <p:nvPr>
            <p:ph type="dt" sz="half" idx="10"/>
          </p:nvPr>
        </p:nvSpPr>
        <p:spPr/>
        <p:txBody>
          <a:bodyPr/>
          <a:lstStyle/>
          <a:p>
            <a:r>
              <a:rPr lang="ru-RU"/>
              <a:t>12th June 2018</a:t>
            </a:r>
            <a:endParaRPr lang="ru-RU" dirty="0"/>
          </a:p>
        </p:txBody>
      </p:sp>
      <p:sp>
        <p:nvSpPr>
          <p:cNvPr id="7" name="Footer Placeholder 6">
            <a:extLst>
              <a:ext uri="{FF2B5EF4-FFF2-40B4-BE49-F238E27FC236}">
                <a16:creationId xmlns:a16="http://schemas.microsoft.com/office/drawing/2014/main" id="{6227C6D2-26FE-0942-9BEB-AA1630EF85EB}"/>
              </a:ext>
            </a:extLst>
          </p:cNvPr>
          <p:cNvSpPr>
            <a:spLocks noGrp="1"/>
          </p:cNvSpPr>
          <p:nvPr>
            <p:ph type="ftr" sz="quarter" idx="11"/>
          </p:nvPr>
        </p:nvSpPr>
        <p:spPr/>
        <p:txBody>
          <a:bodyPr/>
          <a:lstStyle/>
          <a:p>
            <a:r>
              <a:rPr lang="en-US"/>
              <a:t>ECCM-ECFD18</a:t>
            </a:r>
            <a:endParaRPr lang="ru-RU" dirty="0"/>
          </a:p>
        </p:txBody>
      </p:sp>
      <p:sp>
        <p:nvSpPr>
          <p:cNvPr id="8" name="Slide Number Placeholder 7">
            <a:extLst>
              <a:ext uri="{FF2B5EF4-FFF2-40B4-BE49-F238E27FC236}">
                <a16:creationId xmlns:a16="http://schemas.microsoft.com/office/drawing/2014/main" id="{E85F5205-DE34-4B43-A2C5-77F57BE1A821}"/>
              </a:ext>
            </a:extLst>
          </p:cNvPr>
          <p:cNvSpPr>
            <a:spLocks noGrp="1"/>
          </p:cNvSpPr>
          <p:nvPr>
            <p:ph type="sldNum" sz="quarter" idx="12"/>
          </p:nvPr>
        </p:nvSpPr>
        <p:spPr/>
        <p:txBody>
          <a:bodyPr/>
          <a:lstStyle/>
          <a:p>
            <a:fld id="{46F21316-FEC6-F24D-BA95-63BCA72FB409}" type="slidenum">
              <a:rPr lang="ru-RU" smtClean="0"/>
              <a:pPr/>
              <a:t>28</a:t>
            </a:fld>
            <a:endParaRPr lang="ru-RU"/>
          </a:p>
        </p:txBody>
      </p:sp>
    </p:spTree>
    <p:extLst>
      <p:ext uri="{BB962C8B-B14F-4D97-AF65-F5344CB8AC3E}">
        <p14:creationId xmlns:p14="http://schemas.microsoft.com/office/powerpoint/2010/main" val="1354534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4879-904B-434C-BD6B-C8C9DF0F0E63}"/>
              </a:ext>
            </a:extLst>
          </p:cNvPr>
          <p:cNvSpPr>
            <a:spLocks noGrp="1"/>
          </p:cNvSpPr>
          <p:nvPr>
            <p:ph type="title"/>
          </p:nvPr>
        </p:nvSpPr>
        <p:spPr/>
        <p:txBody>
          <a:bodyPr/>
          <a:lstStyle/>
          <a:p>
            <a:r>
              <a:rPr lang="en-US" dirty="0"/>
              <a:t>Linear Elasticity Problem</a:t>
            </a:r>
            <a:endParaRPr lang="ru-R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1F8EDA-3594-B84F-A40B-038F1772BBF6}"/>
                  </a:ext>
                </a:extLst>
              </p:cNvPr>
              <p:cNvSpPr>
                <a:spLocks noGrp="1"/>
              </p:cNvSpPr>
              <p:nvPr>
                <p:ph idx="1"/>
              </p:nvPr>
            </p:nvSpPr>
            <p:spPr>
              <a:xfrm>
                <a:off x="838200" y="1825625"/>
                <a:ext cx="7772400" cy="4351338"/>
              </a:xfrm>
            </p:spPr>
            <p:txBody>
              <a:bodyPr>
                <a:normAutofit fontScale="62500" lnSpcReduction="20000"/>
              </a:bodyPr>
              <a:lstStyle/>
              <a:p>
                <a:r>
                  <a:rPr lang="en-US" dirty="0"/>
                  <a:t>In the absence of compressibility </a:t>
                </a:r>
                <a:r>
                  <a:rPr lang="ru-RU" dirty="0"/>
                  <a:t>(</a:t>
                </a:r>
                <a:r>
                  <a:rPr lang="en-US" dirty="0"/>
                  <a:t>otherwise tensor</a:t>
                </a:r>
                <a:r>
                  <a:rPr lang="ru-RU" dirty="0"/>
                  <a:t> </a:t>
                </a:r>
                <a14:m>
                  <m:oMath xmlns:m="http://schemas.openxmlformats.org/officeDocument/2006/math">
                    <m:r>
                      <a:rPr lang="ru-RU" i="1" smtClean="0">
                        <a:latin typeface="Cambria Math" panose="02040503050406030204" pitchFamily="18" charset="0"/>
                        <a:ea typeface="Cambria Math" panose="02040503050406030204" pitchFamily="18" charset="0"/>
                      </a:rPr>
                      <m:t>∁</m:t>
                    </m:r>
                  </m:oMath>
                </a14:m>
                <a:r>
                  <a:rPr lang="ru-RU" dirty="0"/>
                  <a:t> </a:t>
                </a:r>
                <a:r>
                  <a:rPr lang="en-US" dirty="0"/>
                  <a:t>is</a:t>
                </a:r>
                <a:r>
                  <a:rPr lang="ru-RU" dirty="0"/>
                  <a:t> </a:t>
                </a:r>
                <a:r>
                  <a:rPr lang="en-US" dirty="0"/>
                  <a:t>singular</a:t>
                </a:r>
                <a:r>
                  <a:rPr lang="ru-RU" dirty="0"/>
                  <a:t>):</a:t>
                </a:r>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r>
                        <a:rPr lang="ru-RU" i="1" smtClean="0">
                          <a:solidFill>
                            <a:srgbClr val="FF0000"/>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m:rPr>
                              <m:sty m:val="p"/>
                            </m:rP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𝒖</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e>
                            <m:sup>
                              <m:r>
                                <m:rPr>
                                  <m:sty m:val="p"/>
                                </m:rPr>
                                <a:rPr lang="en-US" b="0" i="0" smtClean="0">
                                  <a:latin typeface="Cambria Math" panose="02040503050406030204" pitchFamily="18" charset="0"/>
                                  <a:ea typeface="Cambria Math" panose="02040503050406030204" pitchFamily="18" charset="0"/>
                                </a:rPr>
                                <m:t>T</m:t>
                              </m:r>
                            </m:sup>
                          </m:sSup>
                        </m:num>
                        <m:den>
                          <m:r>
                            <a:rPr lang="en-US" b="0" i="1" smtClean="0">
                              <a:latin typeface="Cambria Math" panose="02040503050406030204" pitchFamily="18" charset="0"/>
                              <a:ea typeface="Cambria Math" panose="02040503050406030204" pitchFamily="18" charset="0"/>
                            </a:rPr>
                            <m:t>2</m:t>
                          </m:r>
                        </m:den>
                      </m:f>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𝒏</m:t>
                          </m:r>
                        </m:e>
                        <m:sub>
                          <m:r>
                            <a:rPr lang="en-US" b="1" i="1" smtClean="0">
                              <a:solidFill>
                                <a:srgbClr val="FF0000"/>
                              </a:solidFill>
                              <a:latin typeface="Cambria Math" panose="02040503050406030204" pitchFamily="18" charset="0"/>
                              <a:ea typeface="Cambria Math" panose="02040503050406030204" pitchFamily="18" charset="0"/>
                            </a:rPr>
                            <m:t>𝒇</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r>
                        <a:rPr lang="en-US" i="1">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ℰ</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m:rPr>
                              <m:sty m:val="p"/>
                            </m:rP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e>
                            <m:sup>
                              <m:r>
                                <m:rPr>
                                  <m:sty m:val="p"/>
                                </m:rPr>
                                <a:rPr lang="en-US">
                                  <a:latin typeface="Cambria Math" panose="02040503050406030204" pitchFamily="18" charset="0"/>
                                  <a:ea typeface="Cambria Math" panose="02040503050406030204" pitchFamily="18" charset="0"/>
                                </a:rPr>
                                <m:t>T</m:t>
                              </m:r>
                            </m:sup>
                          </m:sSup>
                        </m:num>
                        <m:den>
                          <m:r>
                            <a:rPr lang="en-US" i="1">
                              <a:latin typeface="Cambria Math" panose="02040503050406030204" pitchFamily="18" charset="0"/>
                              <a:ea typeface="Cambria Math" panose="02040503050406030204" pitchFamily="18" charset="0"/>
                            </a:rPr>
                            <m:t>2</m:t>
                          </m:r>
                        </m:den>
                      </m:f>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𝑭</m:t>
                      </m:r>
                    </m:oMath>
                  </m:oMathPara>
                </a14:m>
                <a:endParaRPr lang="en-US" b="1" dirty="0"/>
              </a:p>
              <a:p>
                <a:endParaRPr lang="en-US" dirty="0"/>
              </a:p>
              <a:p>
                <a:r>
                  <a:rPr lang="en-US" dirty="0"/>
                  <a:t>In Voight notation matrix </a:t>
                </a:r>
                <a14:m>
                  <m:oMath xmlns:m="http://schemas.openxmlformats.org/officeDocument/2006/math">
                    <m:r>
                      <a:rPr lang="en-US" b="0" i="1" smtClean="0">
                        <a:latin typeface="Cambria Math" panose="02040503050406030204" pitchFamily="18" charset="0"/>
                      </a:rPr>
                      <m:t>𝐸</m:t>
                    </m:r>
                  </m:oMath>
                </a14:m>
                <a:r>
                  <a:rPr lang="en-US" dirty="0"/>
                  <a:t> is</a:t>
                </a:r>
                <a:r>
                  <a:rPr lang="ru-RU" dirty="0"/>
                  <a:t> 6 </a:t>
                </a:r>
                <a:r>
                  <a:rPr lang="en-US" dirty="0"/>
                  <a:t>by</a:t>
                </a:r>
                <a:r>
                  <a:rPr lang="ru-RU" dirty="0"/>
                  <a:t> 6 </a:t>
                </a:r>
                <a:r>
                  <a:rPr lang="en-US" dirty="0"/>
                  <a:t>equivalent of tensor</a:t>
                </a:r>
                <a:r>
                  <a:rPr lang="ru-RU" dirty="0"/>
                  <a:t> </a:t>
                </a:r>
                <a14:m>
                  <m:oMath xmlns:m="http://schemas.openxmlformats.org/officeDocument/2006/math">
                    <m:r>
                      <a:rPr lang="ru-RU" i="1" smtClean="0">
                        <a:latin typeface="Cambria Math" panose="02040503050406030204" pitchFamily="18" charset="0"/>
                        <a:ea typeface="Cambria Math" panose="02040503050406030204" pitchFamily="18" charset="0"/>
                      </a:rPr>
                      <m:t>ℰ</m:t>
                    </m:r>
                  </m:oMath>
                </a14:m>
                <a:r>
                  <a:rPr lang="ru-RU" dirty="0"/>
                  <a:t>, </a:t>
                </a:r>
                <a14:m>
                  <m:oMath xmlns:m="http://schemas.openxmlformats.org/officeDocument/2006/math">
                    <m:r>
                      <a:rPr lang="ru-RU" b="1" i="1" smtClean="0">
                        <a:latin typeface="Cambria Math" panose="02040503050406030204" pitchFamily="18" charset="0"/>
                        <a:ea typeface="Cambria Math" panose="02040503050406030204" pitchFamily="18" charset="0"/>
                      </a:rPr>
                      <m:t>𝝐</m:t>
                    </m:r>
                  </m:oMath>
                </a14:m>
                <a:r>
                  <a:rPr lang="en-US" dirty="0"/>
                  <a:t> is a vector of</a:t>
                </a:r>
                <a:r>
                  <a:rPr lang="ru-RU" dirty="0"/>
                  <a:t> 6 </a:t>
                </a:r>
                <a:r>
                  <a:rPr lang="en-US" dirty="0"/>
                  <a:t>components</a:t>
                </a:r>
                <a:r>
                  <a:rPr lang="ru-RU" dirty="0"/>
                  <a:t>, </a:t>
                </a:r>
                <a:r>
                  <a:rPr lang="en-US" dirty="0"/>
                  <a:t>equivalent to stress tensor</a:t>
                </a:r>
                <a:r>
                  <a:rPr lang="ru-RU" dirty="0"/>
                  <a:t>:</a:t>
                </a:r>
                <a:endParaRPr lang="en-US" dirty="0"/>
              </a:p>
              <a:p>
                <a:endParaRPr lang="ru-RU"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𝑭</m:t>
                      </m:r>
                      <m:r>
                        <a:rPr lang="en-US" i="1">
                          <a:latin typeface="Cambria Math" panose="02040503050406030204" pitchFamily="18" charset="0"/>
                        </a:rPr>
                        <m:t>=</m:t>
                      </m:r>
                      <m:r>
                        <a:rPr lang="en-US" i="1" smtClean="0">
                          <a:solidFill>
                            <a:srgbClr val="FF0000"/>
                          </a:solidFill>
                          <a:latin typeface="Cambria Math" panose="02040503050406030204" pitchFamily="18" charset="0"/>
                        </a:rPr>
                        <m:t>𝑁𝐸</m:t>
                      </m:r>
                      <m:r>
                        <a:rPr lang="en-US" b="1" i="1">
                          <a:latin typeface="Cambria Math" panose="02040503050406030204" pitchFamily="18" charset="0"/>
                          <a:ea typeface="Cambria Math" panose="02040503050406030204" pitchFamily="18" charset="0"/>
                        </a:rPr>
                        <m:t>𝝐</m:t>
                      </m:r>
                    </m:oMath>
                  </m:oMathPara>
                </a14:m>
                <a:endParaRPr lang="ru-RU" b="1" dirty="0"/>
              </a:p>
              <a:p>
                <a:endParaRPr lang="en-US" b="0" dirty="0"/>
              </a:p>
              <a:p>
                <a:r>
                  <a:rPr lang="en-US" b="0" dirty="0"/>
                  <a:t> </a:t>
                </a:r>
                <a14:m>
                  <m:oMath xmlns:m="http://schemas.openxmlformats.org/officeDocument/2006/math">
                    <m:r>
                      <a:rPr lang="en-US" b="0" i="1" smtClean="0">
                        <a:solidFill>
                          <a:srgbClr val="FF0000"/>
                        </a:solidFill>
                        <a:latin typeface="Cambria Math" panose="02040503050406030204" pitchFamily="18" charset="0"/>
                      </a:rPr>
                      <m:t>𝑁</m:t>
                    </m:r>
                  </m:oMath>
                </a14:m>
                <a:r>
                  <a:rPr lang="en-US" dirty="0"/>
                  <a:t> – transformation of normal into</a:t>
                </a:r>
                <a:r>
                  <a:rPr lang="ru-RU" dirty="0"/>
                  <a:t> 3 </a:t>
                </a:r>
                <a:r>
                  <a:rPr lang="en-US" dirty="0"/>
                  <a:t>by</a:t>
                </a:r>
                <a:r>
                  <a:rPr lang="ru-RU" dirty="0"/>
                  <a:t> 6</a:t>
                </a:r>
                <a:r>
                  <a:rPr lang="en-US" dirty="0"/>
                  <a:t> matrix</a:t>
                </a:r>
                <a:r>
                  <a:rPr lang="ru-RU" dirty="0"/>
                  <a:t>:</a:t>
                </a:r>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𝑁</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solidFill>
                                    <a:srgbClr val="FF0000"/>
                                  </a:solidFill>
                                  <a:latin typeface="Cambria Math" panose="02040503050406030204" pitchFamily="18" charset="0"/>
                                </a:rPr>
                              </m:ctrlPr>
                            </m:mPr>
                            <m:m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𝑥</m:t>
                                    </m:r>
                                  </m:sub>
                                </m:sSub>
                              </m:e>
                              <m:e/>
                              <m:e/>
                            </m:mr>
                            <m:mr>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𝑦</m:t>
                                    </m:r>
                                  </m:sub>
                                </m:sSub>
                              </m:e>
                              <m:e/>
                            </m:mr>
                            <m:mr>
                              <m:e/>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𝑧</m:t>
                                    </m:r>
                                  </m:sub>
                                </m:sSub>
                              </m:e>
                            </m:mr>
                          </m:m>
                          <m:r>
                            <a:rPr lang="en-US" b="0" i="1" smtClean="0">
                              <a:solidFill>
                                <a:srgbClr val="FF0000"/>
                              </a:solidFill>
                              <a:latin typeface="Cambria Math" panose="02040503050406030204" pitchFamily="18" charset="0"/>
                            </a:rPr>
                            <m:t>   </m:t>
                          </m:r>
                          <m:m>
                            <m:mPr>
                              <m:mcs>
                                <m:mc>
                                  <m:mcPr>
                                    <m:count m:val="3"/>
                                    <m:mcJc m:val="center"/>
                                  </m:mcPr>
                                </m:mc>
                              </m:mcs>
                              <m:ctrlPr>
                                <a:rPr lang="en-US" b="0" i="1" smtClean="0">
                                  <a:solidFill>
                                    <a:srgbClr val="FF0000"/>
                                  </a:solidFill>
                                  <a:latin typeface="Cambria Math" panose="02040503050406030204" pitchFamily="18" charset="0"/>
                                </a:rPr>
                              </m:ctrlPr>
                            </m:mPr>
                            <m:mr>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𝑧</m:t>
                                    </m:r>
                                  </m:sub>
                                </m:sSub>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𝑦</m:t>
                                    </m:r>
                                  </m:sub>
                                </m:sSub>
                              </m:e>
                            </m:mr>
                            <m:m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𝑧</m:t>
                                    </m:r>
                                  </m:sub>
                                </m:sSub>
                              </m:e>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i="1">
                                        <a:solidFill>
                                          <a:srgbClr val="FF0000"/>
                                        </a:solidFill>
                                        <a:latin typeface="Cambria Math" panose="02040503050406030204" pitchFamily="18" charset="0"/>
                                      </a:rPr>
                                      <m:t>𝑥</m:t>
                                    </m:r>
                                  </m:sub>
                                </m:sSub>
                              </m:e>
                            </m:mr>
                            <m:m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𝑦</m:t>
                                    </m:r>
                                  </m:sub>
                                </m:sSub>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i="1">
                                        <a:solidFill>
                                          <a:srgbClr val="FF0000"/>
                                        </a:solidFill>
                                        <a:latin typeface="Cambria Math" panose="02040503050406030204" pitchFamily="18" charset="0"/>
                                      </a:rPr>
                                      <m:t>𝑥</m:t>
                                    </m:r>
                                  </m:sub>
                                </m:sSub>
                              </m:e>
                              <m:e/>
                            </m:mr>
                          </m:m>
                        </m:e>
                      </m:d>
                    </m:oMath>
                  </m:oMathPara>
                </a14:m>
                <a:endParaRPr lang="en-US" dirty="0"/>
              </a:p>
              <a:p>
                <a:endParaRPr lang="ru-RU" dirty="0"/>
              </a:p>
            </p:txBody>
          </p:sp>
        </mc:Choice>
        <mc:Fallback xmlns="">
          <p:sp>
            <p:nvSpPr>
              <p:cNvPr id="3" name="Content Placeholder 2">
                <a:extLst>
                  <a:ext uri="{FF2B5EF4-FFF2-40B4-BE49-F238E27FC236}">
                    <a16:creationId xmlns:a16="http://schemas.microsoft.com/office/drawing/2014/main" id="{4A1F8EDA-3594-B84F-A40B-038F1772BBF6}"/>
                  </a:ext>
                </a:extLst>
              </p:cNvPr>
              <p:cNvSpPr>
                <a:spLocks noGrp="1" noRot="1" noChangeAspect="1" noMove="1" noResize="1" noEditPoints="1" noAdjustHandles="1" noChangeArrowheads="1" noChangeShapeType="1" noTextEdit="1"/>
              </p:cNvSpPr>
              <p:nvPr>
                <p:ph idx="1"/>
              </p:nvPr>
            </p:nvSpPr>
            <p:spPr>
              <a:xfrm>
                <a:off x="838200" y="1825625"/>
                <a:ext cx="7772400" cy="4351338"/>
              </a:xfrm>
              <a:blipFill>
                <a:blip r:embed="rId3"/>
                <a:stretch>
                  <a:fillRect l="-489" t="-2632"/>
                </a:stretch>
              </a:blipFill>
            </p:spPr>
            <p:txBody>
              <a:bodyPr/>
              <a:lstStyle/>
              <a:p>
                <a:r>
                  <a:rPr lang="ru-RU">
                    <a:noFill/>
                  </a:rPr>
                  <a:t> </a:t>
                </a:r>
              </a:p>
            </p:txBody>
          </p:sp>
        </mc:Fallback>
      </mc:AlternateContent>
      <p:pic>
        <p:nvPicPr>
          <p:cNvPr id="8" name="Picture 7">
            <a:extLst>
              <a:ext uri="{FF2B5EF4-FFF2-40B4-BE49-F238E27FC236}">
                <a16:creationId xmlns:a16="http://schemas.microsoft.com/office/drawing/2014/main" id="{30907ADA-D1AE-A140-90A6-66C018C0A761}"/>
              </a:ext>
            </a:extLst>
          </p:cNvPr>
          <p:cNvPicPr>
            <a:picLocks noChangeAspect="1"/>
          </p:cNvPicPr>
          <p:nvPr/>
        </p:nvPicPr>
        <p:blipFill>
          <a:blip r:embed="rId4"/>
          <a:stretch>
            <a:fillRect/>
          </a:stretch>
        </p:blipFill>
        <p:spPr>
          <a:xfrm>
            <a:off x="8610600" y="2056341"/>
            <a:ext cx="3060700" cy="3238500"/>
          </a:xfrm>
          <a:prstGeom prst="rect">
            <a:avLst/>
          </a:prstGeom>
        </p:spPr>
      </p:pic>
      <p:sp>
        <p:nvSpPr>
          <p:cNvPr id="7" name="Date Placeholder 6">
            <a:extLst>
              <a:ext uri="{FF2B5EF4-FFF2-40B4-BE49-F238E27FC236}">
                <a16:creationId xmlns:a16="http://schemas.microsoft.com/office/drawing/2014/main" id="{3A16628B-55E3-D841-AAE3-EEC85479F17F}"/>
              </a:ext>
            </a:extLst>
          </p:cNvPr>
          <p:cNvSpPr>
            <a:spLocks noGrp="1"/>
          </p:cNvSpPr>
          <p:nvPr>
            <p:ph type="dt" sz="half" idx="10"/>
          </p:nvPr>
        </p:nvSpPr>
        <p:spPr/>
        <p:txBody>
          <a:bodyPr/>
          <a:lstStyle/>
          <a:p>
            <a:r>
              <a:rPr lang="ru-RU"/>
              <a:t>12th June 2018</a:t>
            </a:r>
            <a:endParaRPr lang="ru-RU" dirty="0"/>
          </a:p>
        </p:txBody>
      </p:sp>
      <p:sp>
        <p:nvSpPr>
          <p:cNvPr id="9" name="Footer Placeholder 8">
            <a:extLst>
              <a:ext uri="{FF2B5EF4-FFF2-40B4-BE49-F238E27FC236}">
                <a16:creationId xmlns:a16="http://schemas.microsoft.com/office/drawing/2014/main" id="{E5189500-5FFF-2A40-B4BD-7EB035095D8E}"/>
              </a:ext>
            </a:extLst>
          </p:cNvPr>
          <p:cNvSpPr>
            <a:spLocks noGrp="1"/>
          </p:cNvSpPr>
          <p:nvPr>
            <p:ph type="ftr" sz="quarter" idx="11"/>
          </p:nvPr>
        </p:nvSpPr>
        <p:spPr/>
        <p:txBody>
          <a:bodyPr/>
          <a:lstStyle/>
          <a:p>
            <a:r>
              <a:rPr lang="en-US"/>
              <a:t>ECCM-ECFD18</a:t>
            </a:r>
            <a:endParaRPr lang="ru-RU" dirty="0"/>
          </a:p>
        </p:txBody>
      </p:sp>
      <p:sp>
        <p:nvSpPr>
          <p:cNvPr id="10" name="Slide Number Placeholder 9">
            <a:extLst>
              <a:ext uri="{FF2B5EF4-FFF2-40B4-BE49-F238E27FC236}">
                <a16:creationId xmlns:a16="http://schemas.microsoft.com/office/drawing/2014/main" id="{A1FC1283-8ED2-C84C-B0BC-DEB0BEAF3CB8}"/>
              </a:ext>
            </a:extLst>
          </p:cNvPr>
          <p:cNvSpPr>
            <a:spLocks noGrp="1"/>
          </p:cNvSpPr>
          <p:nvPr>
            <p:ph type="sldNum" sz="quarter" idx="12"/>
          </p:nvPr>
        </p:nvSpPr>
        <p:spPr/>
        <p:txBody>
          <a:bodyPr/>
          <a:lstStyle/>
          <a:p>
            <a:fld id="{46F21316-FEC6-F24D-BA95-63BCA72FB409}" type="slidenum">
              <a:rPr lang="ru-RU" smtClean="0"/>
              <a:pPr/>
              <a:t>29</a:t>
            </a:fld>
            <a:endParaRPr lang="ru-RU"/>
          </a:p>
        </p:txBody>
      </p:sp>
    </p:spTree>
    <p:extLst>
      <p:ext uri="{BB962C8B-B14F-4D97-AF65-F5344CB8AC3E}">
        <p14:creationId xmlns:p14="http://schemas.microsoft.com/office/powerpoint/2010/main" val="308210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AD18C-71AB-1C49-8109-9CC763EE0B06}"/>
              </a:ext>
            </a:extLst>
          </p:cNvPr>
          <p:cNvSpPr>
            <a:spLocks noGrp="1"/>
          </p:cNvSpPr>
          <p:nvPr>
            <p:ph type="title"/>
          </p:nvPr>
        </p:nvSpPr>
        <p:spPr/>
        <p:txBody>
          <a:bodyPr/>
          <a:lstStyle/>
          <a:p>
            <a:r>
              <a:rPr lang="en-US" dirty="0"/>
              <a:t>What is</a:t>
            </a:r>
            <a:r>
              <a:rPr lang="ru-RU" dirty="0"/>
              <a:t> </a:t>
            </a:r>
            <a:r>
              <a:rPr lang="en-US" dirty="0"/>
              <a:t>INMOST?</a:t>
            </a:r>
            <a:endParaRPr lang="ru-RU" dirty="0"/>
          </a:p>
        </p:txBody>
      </p:sp>
      <p:sp>
        <p:nvSpPr>
          <p:cNvPr id="3" name="Content Placeholder 2">
            <a:extLst>
              <a:ext uri="{FF2B5EF4-FFF2-40B4-BE49-F238E27FC236}">
                <a16:creationId xmlns:a16="http://schemas.microsoft.com/office/drawing/2014/main" id="{4802016A-6D1C-5E4D-B3AC-D4F773B8A8D6}"/>
              </a:ext>
            </a:extLst>
          </p:cNvPr>
          <p:cNvSpPr>
            <a:spLocks noGrp="1"/>
          </p:cNvSpPr>
          <p:nvPr>
            <p:ph idx="1"/>
          </p:nvPr>
        </p:nvSpPr>
        <p:spPr/>
        <p:txBody>
          <a:bodyPr>
            <a:normAutofit/>
          </a:bodyPr>
          <a:lstStyle/>
          <a:p>
            <a:r>
              <a:rPr lang="en-US" b="1" dirty="0">
                <a:solidFill>
                  <a:schemeClr val="accent6">
                    <a:lumMod val="50000"/>
                  </a:schemeClr>
                </a:solidFill>
              </a:rPr>
              <a:t>INMOST</a:t>
            </a:r>
            <a:r>
              <a:rPr lang="en-US" dirty="0"/>
              <a:t> abbreviation for (courtesy of Yuri)</a:t>
            </a:r>
            <a:r>
              <a:rPr lang="ru-RU" dirty="0"/>
              <a:t>:</a:t>
            </a:r>
            <a:endParaRPr lang="en-US" dirty="0"/>
          </a:p>
          <a:p>
            <a:pPr lvl="1"/>
            <a:r>
              <a:rPr lang="en-US" dirty="0"/>
              <a:t>Integrated</a:t>
            </a:r>
            <a:r>
              <a:rPr lang="ru-RU" dirty="0"/>
              <a:t> </a:t>
            </a:r>
            <a:endParaRPr lang="en-US" dirty="0"/>
          </a:p>
          <a:p>
            <a:pPr lvl="1"/>
            <a:r>
              <a:rPr lang="en-US" dirty="0"/>
              <a:t>Numerical</a:t>
            </a:r>
          </a:p>
          <a:p>
            <a:pPr lvl="1"/>
            <a:r>
              <a:rPr lang="en-US" b="1" dirty="0">
                <a:solidFill>
                  <a:schemeClr val="accent6">
                    <a:lumMod val="50000"/>
                  </a:schemeClr>
                </a:solidFill>
              </a:rPr>
              <a:t>Modelling</a:t>
            </a:r>
            <a:r>
              <a:rPr lang="en-US" dirty="0"/>
              <a:t> and</a:t>
            </a:r>
          </a:p>
          <a:p>
            <a:pPr lvl="1"/>
            <a:r>
              <a:rPr lang="en-US" dirty="0"/>
              <a:t>Object-oriented</a:t>
            </a:r>
          </a:p>
          <a:p>
            <a:pPr lvl="1"/>
            <a:r>
              <a:rPr lang="en-US" dirty="0"/>
              <a:t>Supercomputing</a:t>
            </a:r>
          </a:p>
          <a:p>
            <a:pPr lvl="1"/>
            <a:r>
              <a:rPr lang="en-US" dirty="0"/>
              <a:t>Technologies</a:t>
            </a:r>
          </a:p>
          <a:p>
            <a:r>
              <a:rPr lang="en-US" dirty="0"/>
              <a:t>Conceived during my internship at University of Houston / Exxon-Mobil in 2012.</a:t>
            </a:r>
            <a:endParaRPr lang="ru-RU" dirty="0"/>
          </a:p>
        </p:txBody>
      </p:sp>
      <p:sp>
        <p:nvSpPr>
          <p:cNvPr id="4" name="Date Placeholder 3">
            <a:extLst>
              <a:ext uri="{FF2B5EF4-FFF2-40B4-BE49-F238E27FC236}">
                <a16:creationId xmlns:a16="http://schemas.microsoft.com/office/drawing/2014/main" id="{34EDF786-1A14-CC47-BFB5-C2F392E97116}"/>
              </a:ext>
            </a:extLst>
          </p:cNvPr>
          <p:cNvSpPr>
            <a:spLocks noGrp="1"/>
          </p:cNvSpPr>
          <p:nvPr>
            <p:ph type="dt" sz="half" idx="10"/>
          </p:nvPr>
        </p:nvSpPr>
        <p:spPr/>
        <p:txBody>
          <a:bodyPr/>
          <a:lstStyle/>
          <a:p>
            <a:r>
              <a:rPr lang="ru-RU"/>
              <a:t>12th June 2018</a:t>
            </a:r>
            <a:endParaRPr lang="ru-RU" dirty="0"/>
          </a:p>
        </p:txBody>
      </p:sp>
      <p:sp>
        <p:nvSpPr>
          <p:cNvPr id="5" name="Footer Placeholder 4">
            <a:extLst>
              <a:ext uri="{FF2B5EF4-FFF2-40B4-BE49-F238E27FC236}">
                <a16:creationId xmlns:a16="http://schemas.microsoft.com/office/drawing/2014/main" id="{92599C59-3C40-C040-A7B5-1F42825A5D8A}"/>
              </a:ext>
            </a:extLst>
          </p:cNvPr>
          <p:cNvSpPr>
            <a:spLocks noGrp="1"/>
          </p:cNvSpPr>
          <p:nvPr>
            <p:ph type="ftr" sz="quarter" idx="11"/>
          </p:nvPr>
        </p:nvSpPr>
        <p:spPr/>
        <p:txBody>
          <a:bodyPr/>
          <a:lstStyle/>
          <a:p>
            <a:r>
              <a:rPr lang="en-US"/>
              <a:t>ECCM-ECFD18</a:t>
            </a:r>
            <a:endParaRPr lang="ru-RU" dirty="0"/>
          </a:p>
        </p:txBody>
      </p:sp>
      <p:sp>
        <p:nvSpPr>
          <p:cNvPr id="6" name="Slide Number Placeholder 5">
            <a:extLst>
              <a:ext uri="{FF2B5EF4-FFF2-40B4-BE49-F238E27FC236}">
                <a16:creationId xmlns:a16="http://schemas.microsoft.com/office/drawing/2014/main" id="{17415019-9EF5-1248-8A5B-F006A10347A2}"/>
              </a:ext>
            </a:extLst>
          </p:cNvPr>
          <p:cNvSpPr>
            <a:spLocks noGrp="1"/>
          </p:cNvSpPr>
          <p:nvPr>
            <p:ph type="sldNum" sz="quarter" idx="12"/>
          </p:nvPr>
        </p:nvSpPr>
        <p:spPr/>
        <p:txBody>
          <a:bodyPr/>
          <a:lstStyle/>
          <a:p>
            <a:fld id="{46F21316-FEC6-F24D-BA95-63BCA72FB409}" type="slidenum">
              <a:rPr lang="ru-RU" smtClean="0"/>
              <a:pPr/>
              <a:t>3</a:t>
            </a:fld>
            <a:endParaRPr lang="ru-RU"/>
          </a:p>
        </p:txBody>
      </p:sp>
    </p:spTree>
    <p:extLst>
      <p:ext uri="{BB962C8B-B14F-4D97-AF65-F5344CB8AC3E}">
        <p14:creationId xmlns:p14="http://schemas.microsoft.com/office/powerpoint/2010/main" val="1170095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A2249-0138-1B4B-BE6B-9D70162AAA39}"/>
              </a:ext>
            </a:extLst>
          </p:cNvPr>
          <p:cNvSpPr>
            <a:spLocks noGrp="1"/>
          </p:cNvSpPr>
          <p:nvPr>
            <p:ph type="title"/>
          </p:nvPr>
        </p:nvSpPr>
        <p:spPr/>
        <p:txBody>
          <a:bodyPr/>
          <a:lstStyle/>
          <a:p>
            <a:r>
              <a:rPr lang="en-US" dirty="0"/>
              <a:t>Linear Elasticity Problem</a:t>
            </a:r>
            <a:endParaRPr lang="ru-R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057E85-EFFA-B345-823A-B08690E8F645}"/>
                  </a:ext>
                </a:extLst>
              </p:cNvPr>
              <p:cNvSpPr>
                <a:spLocks noGrp="1"/>
              </p:cNvSpPr>
              <p:nvPr>
                <p:ph idx="1"/>
              </p:nvPr>
            </p:nvSpPr>
            <p:spPr/>
            <p:txBody>
              <a:bodyPr>
                <a:normAutofit fontScale="92500" lnSpcReduction="10000"/>
              </a:bodyPr>
              <a:lstStyle/>
              <a:p>
                <a:r>
                  <a:rPr lang="en-US" dirty="0"/>
                  <a:t>Transformations yield the flux expression</a:t>
                </a:r>
                <a:r>
                  <a:rPr lang="ru-RU" dirty="0"/>
                  <a:t>, </a:t>
                </a:r>
                <a:r>
                  <a:rPr lang="en-US" dirty="0"/>
                  <a:t>here</a:t>
                </a:r>
                <a:r>
                  <a:rPr lang="ru-RU" dirty="0"/>
                  <a:t> </a:t>
                </a:r>
                <a14:m>
                  <m:oMath xmlns:m="http://schemas.openxmlformats.org/officeDocument/2006/math">
                    <m:sSub>
                      <m:sSubPr>
                        <m:ctrlPr>
                          <a:rPr lang="ru-RU" i="1" smtClean="0">
                            <a:latin typeface="Cambria Math" panose="02040503050406030204" pitchFamily="18" charset="0"/>
                            <a:ea typeface="Cambria Math" panose="02040503050406030204" pitchFamily="18" charset="0"/>
                          </a:rPr>
                        </m:ctrlPr>
                      </m:sSubPr>
                      <m:e>
                        <m:r>
                          <a:rPr lang="ru-RU" i="1">
                            <a:latin typeface="Cambria Math" panose="02040503050406030204" pitchFamily="18" charset="0"/>
                            <a:ea typeface="Cambria Math" panose="02040503050406030204" pitchFamily="18" charset="0"/>
                          </a:rPr>
                          <m:t>𝔼</m:t>
                        </m:r>
                      </m:e>
                      <m:sub>
                        <m:r>
                          <a:rPr lang="en-US" b="0" i="1" smtClean="0">
                            <a:latin typeface="Cambria Math" panose="02040503050406030204" pitchFamily="18" charset="0"/>
                            <a:ea typeface="Cambria Math" panose="02040503050406030204" pitchFamily="18" charset="0"/>
                          </a:rPr>
                          <m:t>𝑖𝑗</m:t>
                        </m:r>
                      </m:sub>
                    </m:sSub>
                  </m:oMath>
                </a14:m>
                <a:r>
                  <a:rPr lang="ru-RU" dirty="0"/>
                  <a:t> </a:t>
                </a:r>
                <a:r>
                  <a:rPr lang="en-US" dirty="0"/>
                  <a:t>are</a:t>
                </a:r>
                <a:r>
                  <a:rPr lang="ru-RU" dirty="0"/>
                  <a:t> 3 </a:t>
                </a:r>
                <a:r>
                  <a:rPr lang="en-US" dirty="0"/>
                  <a:t>by</a:t>
                </a:r>
                <a:r>
                  <a:rPr lang="ru-RU" dirty="0"/>
                  <a:t> 3</a:t>
                </a:r>
                <a:r>
                  <a:rPr lang="en-US" dirty="0"/>
                  <a:t> tensors</a:t>
                </a:r>
                <a:r>
                  <a:rPr lang="ru-RU" dirty="0"/>
                  <a:t>:</a:t>
                </a:r>
                <a:endParaRPr lang="en-US" dirty="0"/>
              </a:p>
              <a:p>
                <a:endParaRPr lang="ru-RU"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𝑭</m:t>
                      </m:r>
                      <m:r>
                        <a:rPr lang="en-US" b="0" i="1" smtClean="0">
                          <a:latin typeface="Cambria Math" panose="02040503050406030204" pitchFamily="18" charset="0"/>
                        </a:rPr>
                        <m:t>=</m:t>
                      </m:r>
                      <m:r>
                        <a:rPr lang="en-US" i="1" smtClean="0">
                          <a:solidFill>
                            <a:srgbClr val="FF0000"/>
                          </a:solidFill>
                          <a:latin typeface="Cambria Math" panose="02040503050406030204" pitchFamily="18" charset="0"/>
                        </a:rPr>
                        <m:t>𝑁𝐸</m:t>
                      </m:r>
                      <m:r>
                        <a:rPr lang="en-US" b="1" i="1">
                          <a:latin typeface="Cambria Math" panose="02040503050406030204" pitchFamily="18" charset="0"/>
                          <a:ea typeface="Cambria Math" panose="02040503050406030204" pitchFamily="18" charset="0"/>
                        </a:rPr>
                        <m:t>𝝐</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m>
                                <m:mPr>
                                  <m:mcs>
                                    <m:mc>
                                      <m:mcPr>
                                        <m:count m:val="3"/>
                                        <m:mcJc m:val="center"/>
                                      </m:mcPr>
                                    </m:mc>
                                  </m:mcs>
                                  <m:ctrlPr>
                                    <a:rPr lang="en-US" i="1" smtClean="0">
                                      <a:solidFill>
                                        <a:srgbClr val="FF0000"/>
                                      </a:solidFill>
                                      <a:latin typeface="Cambria Math" panose="02040503050406030204" pitchFamily="18" charset="0"/>
                                    </a:rPr>
                                  </m:ctrlPr>
                                </m:mPr>
                                <m:mr>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rPr>
                                          <m:t>11</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rPr>
                                          <m:t>12</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rPr>
                                          <m:t>13</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r>
                                  <m:e>
                                    <m:sSubSup>
                                      <m:sSubSupPr>
                                        <m:ctrlPr>
                                          <a:rPr lang="en-US" i="1">
                                            <a:solidFill>
                                              <a:srgbClr val="FF0000"/>
                                            </a:solidFill>
                                            <a:latin typeface="Cambria Math" panose="02040503050406030204" pitchFamily="18" charset="0"/>
                                          </a:rPr>
                                        </m:ctrlPr>
                                      </m:sSubSup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rPr>
                                          <m:t>12</m:t>
                                        </m:r>
                                      </m:sub>
                                      <m:sup>
                                        <m:r>
                                          <m:rPr>
                                            <m:sty m:val="p"/>
                                          </m:rPr>
                                          <a:rPr lang="en-US">
                                            <a:solidFill>
                                              <a:srgbClr val="FF0000"/>
                                            </a:solidFill>
                                            <a:latin typeface="Cambria Math" panose="02040503050406030204" pitchFamily="18" charset="0"/>
                                          </a:rPr>
                                          <m:t>T</m:t>
                                        </m:r>
                                      </m:sup>
                                    </m:sSubSup>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ea typeface="Cambria Math" panose="02040503050406030204" pitchFamily="18" charset="0"/>
                                          </a:rPr>
                                          <m:t>22</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ea typeface="Cambria Math" panose="02040503050406030204" pitchFamily="18" charset="0"/>
                                          </a:rPr>
                                          <m:t>23</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r>
                                  <m:e>
                                    <m:sSubSup>
                                      <m:sSubSupPr>
                                        <m:ctrlPr>
                                          <a:rPr lang="en-US" i="1">
                                            <a:solidFill>
                                              <a:srgbClr val="FF0000"/>
                                            </a:solidFill>
                                            <a:latin typeface="Cambria Math" panose="02040503050406030204" pitchFamily="18" charset="0"/>
                                          </a:rPr>
                                        </m:ctrlPr>
                                      </m:sSubSup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rPr>
                                          <m:t>13</m:t>
                                        </m:r>
                                      </m:sub>
                                      <m:sup>
                                        <m:r>
                                          <m:rPr>
                                            <m:sty m:val="p"/>
                                          </m:rPr>
                                          <a:rPr lang="en-US">
                                            <a:solidFill>
                                              <a:srgbClr val="FF0000"/>
                                            </a:solidFill>
                                            <a:latin typeface="Cambria Math" panose="02040503050406030204" pitchFamily="18" charset="0"/>
                                          </a:rPr>
                                          <m:t>T</m:t>
                                        </m:r>
                                      </m:sup>
                                    </m:sSubSup>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Sup>
                                      <m:sSubSupPr>
                                        <m:ctrlPr>
                                          <a:rPr lang="en-US" i="1">
                                            <a:solidFill>
                                              <a:srgbClr val="FF0000"/>
                                            </a:solidFill>
                                            <a:latin typeface="Cambria Math" panose="02040503050406030204" pitchFamily="18" charset="0"/>
                                          </a:rPr>
                                        </m:ctrlPr>
                                      </m:sSubSup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ea typeface="Cambria Math" panose="02040503050406030204" pitchFamily="18" charset="0"/>
                                          </a:rPr>
                                          <m:t>23</m:t>
                                        </m:r>
                                      </m:sub>
                                      <m:sup>
                                        <m:r>
                                          <m:rPr>
                                            <m:sty m:val="p"/>
                                          </m:rPr>
                                          <a:rPr lang="en-US">
                                            <a:solidFill>
                                              <a:srgbClr val="FF0000"/>
                                            </a:solidFill>
                                            <a:latin typeface="Cambria Math" panose="02040503050406030204" pitchFamily="18" charset="0"/>
                                          </a:rPr>
                                          <m:t>T</m:t>
                                        </m:r>
                                      </m:sup>
                                    </m:sSubSup>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ea typeface="Cambria Math" panose="02040503050406030204" pitchFamily="18" charset="0"/>
                                          </a:rPr>
                                          <m:t>33</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
                            </m:e>
                          </m:d>
                        </m:e>
                        <m:sup>
                          <m:r>
                            <m:rPr>
                              <m:sty m:val="p"/>
                            </m:rPr>
                            <a:rPr lang="en-US" b="0" i="0" smtClean="0">
                              <a:latin typeface="Cambria Math" panose="02040503050406030204" pitchFamily="18" charset="0"/>
                            </a:rPr>
                            <m:t>T</m:t>
                          </m:r>
                        </m:sup>
                      </m:sSup>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e>
                            </m:mr>
                            <m:mr>
                              <m:e>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e>
                            </m:mr>
                            <m:mr>
                              <m:e>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e>
                            </m:mr>
                          </m:m>
                        </m:e>
                      </m:d>
                      <m:r>
                        <a:rPr lang="ru-RU" b="0" i="1" smtClean="0">
                          <a:latin typeface="Cambria Math" panose="02040503050406030204" pitchFamily="18" charset="0"/>
                        </a:rPr>
                        <m:t>=</m:t>
                      </m:r>
                      <m:r>
                        <a:rPr lang="en-US" b="0" i="1" smtClean="0">
                          <a:solidFill>
                            <a:srgbClr val="FF0000"/>
                          </a:solidFill>
                          <a:latin typeface="Cambria Math" panose="02040503050406030204" pitchFamily="18" charset="0"/>
                        </a:rPr>
                        <m:t>𝑀</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sty m:val="p"/>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e>
                            </m:mr>
                            <m:m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e>
                            </m:mr>
                            <m:m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e>
                            </m:mr>
                          </m:m>
                        </m:e>
                      </m:d>
                    </m:oMath>
                  </m:oMathPara>
                </a14:m>
                <a:endParaRPr lang="ru-RU" dirty="0"/>
              </a:p>
              <a:p>
                <a:endParaRPr lang="en-US" dirty="0"/>
              </a:p>
              <a:p>
                <a:r>
                  <a:rPr lang="en-US" dirty="0"/>
                  <a:t>New expression for</a:t>
                </a:r>
                <a:r>
                  <a:rPr lang="ru-RU" dirty="0"/>
                  <a:t> </a:t>
                </a:r>
                <a14:m>
                  <m:oMath xmlns:m="http://schemas.openxmlformats.org/officeDocument/2006/math">
                    <m:r>
                      <a:rPr lang="en-US" b="1" i="1" smtClean="0">
                        <a:latin typeface="Cambria Math" panose="02040503050406030204" pitchFamily="18" charset="0"/>
                      </a:rPr>
                      <m:t>𝑭</m:t>
                    </m:r>
                  </m:oMath>
                </a14:m>
                <a:r>
                  <a:rPr lang="ru-RU" dirty="0"/>
                  <a:t> </a:t>
                </a:r>
                <a:r>
                  <a:rPr lang="en-US" dirty="0"/>
                  <a:t>yields (as in </a:t>
                </a:r>
                <a:r>
                  <a:rPr lang="en-US" b="1" dirty="0">
                    <a:solidFill>
                      <a:schemeClr val="accent6">
                        <a:lumMod val="50000"/>
                      </a:schemeClr>
                    </a:solidFill>
                  </a:rPr>
                  <a:t>diffusion</a:t>
                </a:r>
                <a:r>
                  <a:rPr lang="en-US" dirty="0"/>
                  <a:t>)</a:t>
                </a:r>
                <a:r>
                  <a:rPr lang="ru-RU" dirty="0"/>
                  <a:t>: </a:t>
                </a:r>
              </a:p>
              <a:p>
                <a:pPr lvl="1"/>
                <a:r>
                  <a:rPr lang="en-US" i="1" dirty="0"/>
                  <a:t>two-point flux</a:t>
                </a:r>
                <a:r>
                  <a:rPr lang="ru-RU" dirty="0"/>
                  <a:t>, </a:t>
                </a:r>
              </a:p>
              <a:p>
                <a:pPr lvl="1"/>
                <a:r>
                  <a:rPr lang="en-US" i="1" dirty="0"/>
                  <a:t>transversal part</a:t>
                </a:r>
                <a:r>
                  <a:rPr lang="en-US" dirty="0"/>
                  <a:t> of the flux,</a:t>
                </a:r>
                <a:endParaRPr lang="ru-RU" dirty="0"/>
              </a:p>
              <a:p>
                <a:pPr lvl="1"/>
                <a:r>
                  <a:rPr lang="en-US" dirty="0"/>
                  <a:t>Interpolation method in </a:t>
                </a:r>
                <a:r>
                  <a:rPr lang="en-US" i="1" dirty="0"/>
                  <a:t>heterogeneous</a:t>
                </a:r>
                <a:r>
                  <a:rPr lang="en-US" dirty="0"/>
                  <a:t> media</a:t>
                </a:r>
                <a:r>
                  <a:rPr lang="ru-RU" dirty="0"/>
                  <a:t>.</a:t>
                </a:r>
              </a:p>
              <a:p>
                <a:endParaRPr lang="ru-RU" dirty="0"/>
              </a:p>
            </p:txBody>
          </p:sp>
        </mc:Choice>
        <mc:Fallback>
          <p:sp>
            <p:nvSpPr>
              <p:cNvPr id="3" name="Content Placeholder 2">
                <a:extLst>
                  <a:ext uri="{FF2B5EF4-FFF2-40B4-BE49-F238E27FC236}">
                    <a16:creationId xmlns:a16="http://schemas.microsoft.com/office/drawing/2014/main" id="{3A057E85-EFFA-B345-823A-B08690E8F645}"/>
                  </a:ext>
                </a:extLst>
              </p:cNvPr>
              <p:cNvSpPr>
                <a:spLocks noGrp="1" noRot="1" noChangeAspect="1" noMove="1" noResize="1" noEditPoints="1" noAdjustHandles="1" noChangeArrowheads="1" noChangeShapeType="1" noTextEdit="1"/>
              </p:cNvSpPr>
              <p:nvPr>
                <p:ph idx="1"/>
              </p:nvPr>
            </p:nvSpPr>
            <p:spPr>
              <a:blipFill>
                <a:blip r:embed="rId3"/>
                <a:stretch>
                  <a:fillRect l="-844" t="-2632"/>
                </a:stretch>
              </a:blipFill>
            </p:spPr>
            <p:txBody>
              <a:bodyPr/>
              <a:lstStyle/>
              <a:p>
                <a:r>
                  <a:rPr lang="ru-RU">
                    <a:noFill/>
                  </a:rPr>
                  <a:t> </a:t>
                </a:r>
              </a:p>
            </p:txBody>
          </p:sp>
        </mc:Fallback>
      </mc:AlternateContent>
      <p:sp>
        <p:nvSpPr>
          <p:cNvPr id="7" name="Date Placeholder 6">
            <a:extLst>
              <a:ext uri="{FF2B5EF4-FFF2-40B4-BE49-F238E27FC236}">
                <a16:creationId xmlns:a16="http://schemas.microsoft.com/office/drawing/2014/main" id="{38A8F5AB-31AC-CB47-8EEC-32967882FB86}"/>
              </a:ext>
            </a:extLst>
          </p:cNvPr>
          <p:cNvSpPr>
            <a:spLocks noGrp="1"/>
          </p:cNvSpPr>
          <p:nvPr>
            <p:ph type="dt" sz="half" idx="10"/>
          </p:nvPr>
        </p:nvSpPr>
        <p:spPr/>
        <p:txBody>
          <a:bodyPr/>
          <a:lstStyle/>
          <a:p>
            <a:r>
              <a:rPr lang="ru-RU"/>
              <a:t>12th June 2018</a:t>
            </a:r>
            <a:endParaRPr lang="ru-RU" dirty="0"/>
          </a:p>
        </p:txBody>
      </p:sp>
      <p:sp>
        <p:nvSpPr>
          <p:cNvPr id="8" name="Footer Placeholder 7">
            <a:extLst>
              <a:ext uri="{FF2B5EF4-FFF2-40B4-BE49-F238E27FC236}">
                <a16:creationId xmlns:a16="http://schemas.microsoft.com/office/drawing/2014/main" id="{4A7713C6-CAD8-7C4C-95C7-7291DB5DC4C8}"/>
              </a:ext>
            </a:extLst>
          </p:cNvPr>
          <p:cNvSpPr>
            <a:spLocks noGrp="1"/>
          </p:cNvSpPr>
          <p:nvPr>
            <p:ph type="ftr" sz="quarter" idx="11"/>
          </p:nvPr>
        </p:nvSpPr>
        <p:spPr/>
        <p:txBody>
          <a:bodyPr/>
          <a:lstStyle/>
          <a:p>
            <a:r>
              <a:rPr lang="en-US"/>
              <a:t>ECCM-ECFD18</a:t>
            </a:r>
            <a:endParaRPr lang="ru-RU" dirty="0"/>
          </a:p>
        </p:txBody>
      </p:sp>
      <p:sp>
        <p:nvSpPr>
          <p:cNvPr id="9" name="Slide Number Placeholder 8">
            <a:extLst>
              <a:ext uri="{FF2B5EF4-FFF2-40B4-BE49-F238E27FC236}">
                <a16:creationId xmlns:a16="http://schemas.microsoft.com/office/drawing/2014/main" id="{1CA21226-0C66-E043-90C2-6C6DFDDCC763}"/>
              </a:ext>
            </a:extLst>
          </p:cNvPr>
          <p:cNvSpPr>
            <a:spLocks noGrp="1"/>
          </p:cNvSpPr>
          <p:nvPr>
            <p:ph type="sldNum" sz="quarter" idx="12"/>
          </p:nvPr>
        </p:nvSpPr>
        <p:spPr/>
        <p:txBody>
          <a:bodyPr/>
          <a:lstStyle/>
          <a:p>
            <a:fld id="{46F21316-FEC6-F24D-BA95-63BCA72FB409}" type="slidenum">
              <a:rPr lang="ru-RU" smtClean="0"/>
              <a:pPr/>
              <a:t>30</a:t>
            </a:fld>
            <a:endParaRPr lang="ru-RU"/>
          </a:p>
        </p:txBody>
      </p:sp>
    </p:spTree>
    <p:extLst>
      <p:ext uri="{BB962C8B-B14F-4D97-AF65-F5344CB8AC3E}">
        <p14:creationId xmlns:p14="http://schemas.microsoft.com/office/powerpoint/2010/main" val="3938297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90475-F75A-1E47-98F8-0BB64243480A}"/>
              </a:ext>
            </a:extLst>
          </p:cNvPr>
          <p:cNvSpPr>
            <a:spLocks noGrp="1"/>
          </p:cNvSpPr>
          <p:nvPr>
            <p:ph type="title"/>
          </p:nvPr>
        </p:nvSpPr>
        <p:spPr/>
        <p:txBody>
          <a:bodyPr/>
          <a:lstStyle/>
          <a:p>
            <a:r>
              <a:rPr lang="en-US" dirty="0"/>
              <a:t>Linear Elasticity Problem</a:t>
            </a:r>
            <a:endParaRPr lang="ru-R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098798-8C69-DE4C-8EB8-4B73F1D1CA9B}"/>
                  </a:ext>
                </a:extLst>
              </p:cNvPr>
              <p:cNvSpPr>
                <a:spLocks noGrp="1"/>
              </p:cNvSpPr>
              <p:nvPr>
                <p:ph idx="1"/>
              </p:nvPr>
            </p:nvSpPr>
            <p:spPr/>
            <p:txBody>
              <a:bodyPr>
                <a:normAutofit fontScale="85000" lnSpcReduction="20000"/>
              </a:bodyPr>
              <a:lstStyle/>
              <a:p>
                <a:r>
                  <a:rPr lang="en-US" b="1" dirty="0">
                    <a:solidFill>
                      <a:srgbClr val="930001"/>
                    </a:solidFill>
                  </a:rPr>
                  <a:t>Two-point flux</a:t>
                </a:r>
                <a:r>
                  <a:rPr lang="ru-RU" dirty="0"/>
                  <a:t>, </a:t>
                </a:r>
                <a:r>
                  <a:rPr lang="en-US" dirty="0"/>
                  <a:t>here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𝑖</m:t>
                        </m:r>
                      </m:sub>
                    </m:sSub>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𝒏</m:t>
                            </m:r>
                          </m:e>
                          <m:sub>
                            <m:r>
                              <a:rPr lang="en-US" b="0" i="1" smtClean="0">
                                <a:solidFill>
                                  <a:srgbClr val="FF0000"/>
                                </a:solidFill>
                                <a:latin typeface="Cambria Math" panose="02040503050406030204" pitchFamily="18" charset="0"/>
                                <a:ea typeface="Cambria Math" panose="02040503050406030204" pitchFamily="18" charset="0"/>
                              </a:rPr>
                              <m:t>𝑓</m:t>
                            </m:r>
                          </m:sub>
                        </m:sSub>
                      </m:e>
                    </m:d>
                  </m:oMath>
                </a14:m>
                <a:r>
                  <a:rPr lang="ru-RU" dirty="0"/>
                  <a:t> - </a:t>
                </a:r>
                <a:r>
                  <a:rPr lang="en-US" dirty="0"/>
                  <a:t>matrix</a:t>
                </a:r>
                <a:r>
                  <a:rPr lang="ru-RU" dirty="0"/>
                  <a:t> 3 </a:t>
                </a:r>
                <a:r>
                  <a:rPr lang="en-US" dirty="0"/>
                  <a:t>by</a:t>
                </a:r>
                <a:r>
                  <a:rPr lang="ru-RU" dirty="0"/>
                  <a:t> 3</a:t>
                </a:r>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m:rPr>
                              <m:sty m:val="p"/>
                            </m:rPr>
                            <a:rPr lang="en-US" b="0" i="0" smtClean="0">
                              <a:latin typeface="Cambria Math" panose="02040503050406030204" pitchFamily="18" charset="0"/>
                            </a:rPr>
                            <m:t>n</m:t>
                          </m:r>
                        </m:sub>
                      </m:sSub>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𝑇</m:t>
                          </m:r>
                        </m:e>
                        <m:sub>
                          <m:r>
                            <a:rPr lang="en-US" b="0" i="1" smtClean="0">
                              <a:solidFill>
                                <a:schemeClr val="accent1"/>
                              </a:solidFill>
                              <a:latin typeface="Cambria Math" panose="02040503050406030204" pitchFamily="18" charset="0"/>
                            </a:rPr>
                            <m:t>1</m:t>
                          </m:r>
                        </m:sub>
                      </m:sSub>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i="1">
                                  <a:solidFill>
                                    <a:schemeClr val="accent1"/>
                                  </a:solidFill>
                                  <a:latin typeface="Cambria Math" panose="02040503050406030204" pitchFamily="18" charset="0"/>
                                </a:rPr>
                                <m:t>1</m:t>
                              </m:r>
                            </m:sub>
                          </m:sSub>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i="1">
                                  <a:solidFill>
                                    <a:schemeClr val="accent6"/>
                                  </a:solidFill>
                                  <a:latin typeface="Cambria Math" panose="02040503050406030204" pitchFamily="18" charset="0"/>
                                </a:rPr>
                                <m:t>2</m:t>
                              </m:r>
                            </m:sub>
                          </m:sSub>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1</m:t>
                              </m:r>
                            </m:sub>
                          </m:sSub>
                          <m:r>
                            <m:rPr>
                              <m:nor/>
                            </m:rPr>
                            <a:rPr lang="en-US" dirty="0"/>
                            <m:t>)</m:t>
                          </m:r>
                        </m:e>
                        <m:sup>
                          <m:r>
                            <a:rPr lang="en-US" b="0" i="1" smtClean="0">
                              <a:latin typeface="Cambria Math" panose="02040503050406030204" pitchFamily="18" charset="0"/>
                            </a:rPr>
                            <m:t>−1</m:t>
                          </m:r>
                        </m:sup>
                      </m:sSup>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d>
                        <m:dPr>
                          <m:ctrlPr>
                            <a:rPr lang="en-US" i="1">
                              <a:latin typeface="Cambria Math" panose="02040503050406030204" pitchFamily="18" charset="0"/>
                            </a:rPr>
                          </m:ctrlPr>
                        </m:dPr>
                        <m:e>
                          <m:sSub>
                            <m:sSubPr>
                              <m:ctrlPr>
                                <a:rPr lang="en-US" i="1" smtClean="0">
                                  <a:solidFill>
                                    <a:schemeClr val="accent6"/>
                                  </a:solidFill>
                                  <a:latin typeface="Cambria Math" panose="02040503050406030204" pitchFamily="18" charset="0"/>
                                </a:rPr>
                              </m:ctrlPr>
                            </m:sSubPr>
                            <m:e>
                              <m:r>
                                <a:rPr lang="en-US" b="1" i="1">
                                  <a:solidFill>
                                    <a:schemeClr val="accent6"/>
                                  </a:solidFill>
                                  <a:latin typeface="Cambria Math" panose="02040503050406030204" pitchFamily="18" charset="0"/>
                                </a:rPr>
                                <m:t>𝒖</m:t>
                              </m:r>
                            </m:e>
                            <m:sub>
                              <m:r>
                                <a:rPr lang="en-US" i="1">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𝒖</m:t>
                              </m:r>
                            </m:e>
                            <m:sub>
                              <m:r>
                                <a:rPr lang="en-US" i="1">
                                  <a:solidFill>
                                    <a:schemeClr val="accent1"/>
                                  </a:solidFill>
                                  <a:latin typeface="Cambria Math" panose="02040503050406030204" pitchFamily="18" charset="0"/>
                                </a:rPr>
                                <m:t>1</m:t>
                              </m:r>
                            </m:sub>
                          </m:sSub>
                        </m:e>
                      </m:d>
                    </m:oMath>
                  </m:oMathPara>
                </a14:m>
                <a:endParaRPr lang="en-US" dirty="0">
                  <a:solidFill>
                    <a:schemeClr val="accent1"/>
                  </a:solidFill>
                </a:endParaRPr>
              </a:p>
              <a:p>
                <a:pPr marL="0" indent="0">
                  <a:buNone/>
                </a:pPr>
                <a:endParaRPr lang="en-US" b="0" dirty="0"/>
              </a:p>
              <a:p>
                <a:r>
                  <a:rPr lang="en-US" dirty="0"/>
                  <a:t>Lost </a:t>
                </a:r>
                <a:r>
                  <a:rPr lang="en-US" b="1" dirty="0">
                    <a:solidFill>
                      <a:srgbClr val="930001"/>
                    </a:solidFill>
                  </a:rPr>
                  <a:t>transversal correction</a:t>
                </a:r>
                <a:r>
                  <a:rPr lang="ru-RU" dirty="0"/>
                  <a:t>:</a:t>
                </a:r>
              </a:p>
              <a:p>
                <a:endParaRPr lang="ru-RU"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0"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i="1">
                                          <a:solidFill>
                                            <a:schemeClr val="accent1"/>
                                          </a:solidFill>
                                          <a:latin typeface="Cambria Math" panose="02040503050406030204" pitchFamily="18" charset="0"/>
                                        </a:rPr>
                                        <m:t>1</m:t>
                                      </m:r>
                                    </m:sub>
                                  </m:sSub>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i="1">
                                          <a:solidFill>
                                            <a:schemeClr val="accent6"/>
                                          </a:solidFill>
                                          <a:latin typeface="Cambria Math" panose="02040503050406030204" pitchFamily="18" charset="0"/>
                                        </a:rPr>
                                        <m:t>2</m:t>
                                      </m:r>
                                    </m:sub>
                                  </m:sSub>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1</m:t>
                                      </m:r>
                                    </m:sub>
                                  </m:sSub>
                                  <m:r>
                                    <m:rPr>
                                      <m:nor/>
                                    </m:rPr>
                                    <a:rPr lang="en-US" dirty="0"/>
                                    <m:t>)</m:t>
                                  </m:r>
                                </m:e>
                                <m:sup>
                                  <m:r>
                                    <a:rPr lang="en-US" i="1">
                                      <a:latin typeface="Cambria Math" panose="02040503050406030204" pitchFamily="18" charset="0"/>
                                    </a:rPr>
                                    <m:t>−1</m:t>
                                  </m:r>
                                </m:sup>
                              </m:sSup>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d>
                                <m:dPr>
                                  <m:ctrlPr>
                                    <a:rPr lang="en-US"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smtClean="0">
                                              <a:solidFill>
                                                <a:schemeClr val="accent6"/>
                                              </a:solidFill>
                                              <a:latin typeface="Cambria Math" panose="02040503050406030204" pitchFamily="18" charset="0"/>
                                              <a:ea typeface="Cambria Math" panose="02040503050406030204" pitchFamily="18" charset="0"/>
                                            </a:rPr>
                                          </m:ctrlPr>
                                        </m:sSubPr>
                                        <m:e>
                                          <m:r>
                                            <a:rPr lang="en-US" b="1" i="1">
                                              <a:solidFill>
                                                <a:schemeClr val="accent6"/>
                                              </a:solidFill>
                                              <a:latin typeface="Cambria Math" panose="02040503050406030204" pitchFamily="18" charset="0"/>
                                              <a:ea typeface="Cambria Math" panose="02040503050406030204" pitchFamily="18" charset="0"/>
                                            </a:rPr>
                                            <m:t>𝒚</m:t>
                                          </m:r>
                                        </m:e>
                                        <m:sub>
                                          <m:r>
                                            <a:rPr lang="en-US" i="1">
                                              <a:solidFill>
                                                <a:schemeClr val="accent6"/>
                                              </a:solidFill>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smtClean="0">
                                              <a:solidFill>
                                                <a:schemeClr val="accent1"/>
                                              </a:solidFill>
                                              <a:latin typeface="Cambria Math" panose="02040503050406030204" pitchFamily="18" charset="0"/>
                                              <a:ea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𝒚</m:t>
                                          </m:r>
                                        </m:e>
                                        <m:sub>
                                          <m:r>
                                            <a:rPr lang="en-US" i="1">
                                              <a:solidFill>
                                                <a:schemeClr val="accent1"/>
                                              </a:solidFill>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sup>
                                      <m:r>
                                        <m:rPr>
                                          <m:sty m:val="p"/>
                                        </m:rPr>
                                        <a:rPr lang="ru-RU" b="0" i="0" smtClean="0">
                                          <a:latin typeface="Cambria Math" panose="02040503050406030204" pitchFamily="18" charset="0"/>
                                          <a:ea typeface="Cambria Math" panose="02040503050406030204" pitchFamily="18" charset="0"/>
                                        </a:rPr>
                                        <m:t>T</m:t>
                                      </m:r>
                                    </m:sup>
                                  </m:sSup>
                                </m:e>
                              </m:d>
                            </m:e>
                            <m:e>
                              <m:r>
                                <a:rPr lang="en-US" b="0" i="1" smtClean="0">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i="1">
                                      <a:solidFill>
                                        <a:schemeClr val="accent1"/>
                                      </a:solidFill>
                                      <a:latin typeface="Cambria Math" panose="02040503050406030204" pitchFamily="18" charset="0"/>
                                    </a:rPr>
                                    <m:t>1</m:t>
                                  </m:r>
                                </m:sub>
                              </m:sSub>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b="0" i="1" smtClean="0">
                                      <a:solidFill>
                                        <a:schemeClr val="accent6"/>
                                      </a:solidFill>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i="1">
                                          <a:solidFill>
                                            <a:schemeClr val="accent1"/>
                                          </a:solidFill>
                                          <a:latin typeface="Cambria Math" panose="02040503050406030204" pitchFamily="18" charset="0"/>
                                        </a:rPr>
                                        <m:t>1</m:t>
                                      </m:r>
                                    </m:sub>
                                  </m:sSub>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i="1">
                                          <a:solidFill>
                                            <a:schemeClr val="accent6"/>
                                          </a:solidFill>
                                          <a:latin typeface="Cambria Math" panose="02040503050406030204" pitchFamily="18" charset="0"/>
                                        </a:rPr>
                                        <m:t>2</m:t>
                                      </m:r>
                                    </m:sub>
                                  </m:sSub>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1</m:t>
                                      </m:r>
                                    </m:sub>
                                  </m:sSub>
                                  <m:r>
                                    <m:rPr>
                                      <m:nor/>
                                    </m:rPr>
                                    <a:rPr lang="en-US" dirty="0"/>
                                    <m:t>)</m:t>
                                  </m:r>
                                </m:e>
                                <m:sup>
                                  <m:r>
                                    <a:rPr lang="en-US" i="1">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b="0" i="1" smtClean="0">
                                      <a:solidFill>
                                        <a:schemeClr val="accent1"/>
                                      </a:solidFill>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𝑇</m:t>
                                  </m:r>
                                </m:e>
                                <m:sub>
                                  <m:r>
                                    <a:rPr lang="en-US" b="0" i="1" smtClean="0">
                                      <a:solidFill>
                                        <a:schemeClr val="accent1"/>
                                      </a:solidFill>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sSubSup>
                                    <m:sSubSupPr>
                                      <m:ctrlPr>
                                        <a:rPr lang="en-US" i="1" smtClean="0">
                                          <a:solidFill>
                                            <a:srgbClr val="FF0000"/>
                                          </a:solidFill>
                                          <a:latin typeface="Cambria Math" panose="02040503050406030204" pitchFamily="18" charset="0"/>
                                          <a:ea typeface="Cambria Math" panose="02040503050406030204" pitchFamily="18" charset="0"/>
                                        </a:rPr>
                                      </m:ctrlPr>
                                    </m:sSubSupPr>
                                    <m:e>
                                      <m:r>
                                        <a:rPr lang="en-US" b="1" i="1" smtClean="0">
                                          <a:solidFill>
                                            <a:srgbClr val="FF0000"/>
                                          </a:solidFill>
                                          <a:latin typeface="Cambria Math" panose="02040503050406030204" pitchFamily="18" charset="0"/>
                                          <a:ea typeface="Cambria Math" panose="02040503050406030204" pitchFamily="18" charset="0"/>
                                        </a:rPr>
                                        <m:t>𝒏</m:t>
                                      </m:r>
                                    </m:e>
                                    <m:sub>
                                      <m:r>
                                        <a:rPr lang="en-US" b="0" i="1" smtClean="0">
                                          <a:solidFill>
                                            <a:srgbClr val="FF0000"/>
                                          </a:solidFill>
                                          <a:latin typeface="Cambria Math" panose="02040503050406030204" pitchFamily="18" charset="0"/>
                                          <a:ea typeface="Cambria Math" panose="02040503050406030204" pitchFamily="18" charset="0"/>
                                        </a:rPr>
                                        <m:t>𝑓</m:t>
                                      </m:r>
                                    </m:sub>
                                    <m:sup>
                                      <m:r>
                                        <m:rPr>
                                          <m:sty m:val="p"/>
                                        </m:rPr>
                                        <a:rPr lang="en-US" b="0" i="0" smtClean="0">
                                          <a:solidFill>
                                            <a:srgbClr val="FF0000"/>
                                          </a:solidFill>
                                          <a:latin typeface="Cambria Math" panose="02040503050406030204" pitchFamily="18" charset="0"/>
                                          <a:ea typeface="Cambria Math" panose="02040503050406030204" pitchFamily="18" charset="0"/>
                                        </a:rPr>
                                        <m:t>T</m:t>
                                      </m:r>
                                    </m:sup>
                                  </m:sSubSup>
                                </m:e>
                              </m:d>
                              <m:r>
                                <a:rPr lang="en-US" b="0" i="1" smtClean="0">
                                  <a:latin typeface="Cambria Math" panose="02040503050406030204" pitchFamily="18" charset="0"/>
                                </a:rPr>
                                <m:t>)</m:t>
                              </m:r>
                            </m:e>
                            <m:e>
                              <m:r>
                                <a:rPr lang="en-US" b="0" i="1" smtClean="0">
                                  <a:latin typeface="Cambria Math" panose="02040503050406030204" pitchFamily="18" charset="0"/>
                                </a:rPr>
                                <m:t>+</m:t>
                              </m:r>
                              <m:sSub>
                                <m:sSubPr>
                                  <m:ctrlPr>
                                    <a:rPr lang="en-US" i="1">
                                      <a:latin typeface="Cambria Math" panose="02040503050406030204" pitchFamily="18" charset="0"/>
                                    </a:rPr>
                                  </m:ctrlPr>
                                </m:sSubPr>
                                <m:e>
                                  <m:sSub>
                                    <m:sSubPr>
                                      <m:ctrlPr>
                                        <a:rPr lang="en-US"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b="0" i="1" smtClean="0">
                                          <a:solidFill>
                                            <a:schemeClr val="accent6"/>
                                          </a:solidFill>
                                          <a:latin typeface="Cambria Math" panose="02040503050406030204" pitchFamily="18" charset="0"/>
                                        </a:rPr>
                                        <m:t>2</m:t>
                                      </m:r>
                                    </m:sub>
                                  </m:sSub>
                                  <m:r>
                                    <a:rPr lang="en-US" i="1" smtClean="0">
                                      <a:solidFill>
                                        <a:schemeClr val="accent1"/>
                                      </a:solidFill>
                                      <a:latin typeface="Cambria Math" panose="02040503050406030204" pitchFamily="18" charset="0"/>
                                    </a:rPr>
                                    <m:t>𝑇</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i="1">
                                          <a:solidFill>
                                            <a:schemeClr val="accent1"/>
                                          </a:solidFill>
                                          <a:latin typeface="Cambria Math" panose="02040503050406030204" pitchFamily="18" charset="0"/>
                                        </a:rPr>
                                        <m:t>1</m:t>
                                      </m:r>
                                    </m:sub>
                                  </m:sSub>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i="1">
                                          <a:solidFill>
                                            <a:schemeClr val="accent6"/>
                                          </a:solidFill>
                                          <a:latin typeface="Cambria Math" panose="02040503050406030204" pitchFamily="18" charset="0"/>
                                        </a:rPr>
                                        <m:t>2</m:t>
                                      </m:r>
                                    </m:sub>
                                  </m:sSub>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1</m:t>
                                      </m:r>
                                    </m:sub>
                                  </m:sSub>
                                  <m:r>
                                    <m:rPr>
                                      <m:nor/>
                                    </m:rPr>
                                    <a:rPr lang="en-US" dirty="0"/>
                                    <m:t>)</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𝑀</m:t>
                                  </m:r>
                                </m:e>
                                <m:sub>
                                  <m:r>
                                    <a:rPr lang="en-US" b="0" i="1" smtClean="0">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b="0" i="1" smtClean="0">
                                      <a:solidFill>
                                        <a:schemeClr val="accent6"/>
                                      </a:solidFill>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d>
                              <m:r>
                                <a:rPr lang="en-US" i="1">
                                  <a:latin typeface="Cambria Math" panose="02040503050406030204" pitchFamily="18" charset="0"/>
                                </a:rPr>
                                <m:t>)</m:t>
                              </m:r>
                            </m:e>
                          </m:eqArr>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sty m:val="p"/>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e>
                            </m:mr>
                            <m:m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e>
                            </m:mr>
                            <m:m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e>
                            </m:mr>
                          </m:m>
                        </m:e>
                      </m:d>
                    </m:oMath>
                  </m:oMathPara>
                </a14:m>
                <a:endParaRPr lang="en-US" dirty="0"/>
              </a:p>
              <a:p>
                <a:endParaRPr lang="en-US" dirty="0"/>
              </a:p>
              <a:p>
                <a:r>
                  <a:rPr lang="en-US" dirty="0"/>
                  <a:t>Scheme is applicable on </a:t>
                </a:r>
                <a:r>
                  <a:rPr lang="en-US" b="1" dirty="0"/>
                  <a:t>general grids</a:t>
                </a:r>
                <a:r>
                  <a:rPr lang="en-US" dirty="0"/>
                  <a:t> with </a:t>
                </a:r>
                <a:r>
                  <a:rPr lang="en-US" b="1" dirty="0"/>
                  <a:t>full anisotropic</a:t>
                </a:r>
                <a:r>
                  <a:rPr lang="en-US" dirty="0"/>
                  <a:t> tensors</a:t>
                </a:r>
                <a:r>
                  <a:rPr lang="ru-RU" dirty="0"/>
                  <a:t>.</a:t>
                </a:r>
                <a:endParaRPr lang="en-US" dirty="0"/>
              </a:p>
            </p:txBody>
          </p:sp>
        </mc:Choice>
        <mc:Fallback xmlns="">
          <p:sp>
            <p:nvSpPr>
              <p:cNvPr id="3" name="Content Placeholder 2">
                <a:extLst>
                  <a:ext uri="{FF2B5EF4-FFF2-40B4-BE49-F238E27FC236}">
                    <a16:creationId xmlns:a16="http://schemas.microsoft.com/office/drawing/2014/main" id="{3D098798-8C69-DE4C-8EB8-4B73F1D1CA9B}"/>
                  </a:ext>
                </a:extLst>
              </p:cNvPr>
              <p:cNvSpPr>
                <a:spLocks noGrp="1" noRot="1" noChangeAspect="1" noMove="1" noResize="1" noEditPoints="1" noAdjustHandles="1" noChangeArrowheads="1" noChangeShapeType="1" noTextEdit="1"/>
              </p:cNvSpPr>
              <p:nvPr>
                <p:ph idx="1"/>
              </p:nvPr>
            </p:nvSpPr>
            <p:spPr>
              <a:blipFill>
                <a:blip r:embed="rId3"/>
                <a:stretch>
                  <a:fillRect l="-724" t="-2924" b="-1462"/>
                </a:stretch>
              </a:blipFill>
            </p:spPr>
            <p:txBody>
              <a:bodyPr/>
              <a:lstStyle/>
              <a:p>
                <a:r>
                  <a:rPr lang="ru-RU">
                    <a:noFill/>
                  </a:rPr>
                  <a:t> </a:t>
                </a:r>
              </a:p>
            </p:txBody>
          </p:sp>
        </mc:Fallback>
      </mc:AlternateContent>
      <p:cxnSp>
        <p:nvCxnSpPr>
          <p:cNvPr id="8" name="Straight Connector 7">
            <a:extLst>
              <a:ext uri="{FF2B5EF4-FFF2-40B4-BE49-F238E27FC236}">
                <a16:creationId xmlns:a16="http://schemas.microsoft.com/office/drawing/2014/main" id="{C099BFCC-CA19-E346-A310-4A5BDD6F9913}"/>
              </a:ext>
            </a:extLst>
          </p:cNvPr>
          <p:cNvCxnSpPr/>
          <p:nvPr/>
        </p:nvCxnSpPr>
        <p:spPr>
          <a:xfrm>
            <a:off x="4521200" y="2912533"/>
            <a:ext cx="2607733" cy="0"/>
          </a:xfrm>
          <a:prstGeom prst="line">
            <a:avLst/>
          </a:prstGeom>
          <a:ln>
            <a:solidFill>
              <a:srgbClr val="93000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F4A718C-BA84-424B-BEE8-9E23F69B8E96}"/>
              </a:ext>
            </a:extLst>
          </p:cNvPr>
          <p:cNvCxnSpPr>
            <a:cxnSpLocks/>
          </p:cNvCxnSpPr>
          <p:nvPr/>
        </p:nvCxnSpPr>
        <p:spPr>
          <a:xfrm>
            <a:off x="7128933" y="2912533"/>
            <a:ext cx="846667" cy="491067"/>
          </a:xfrm>
          <a:prstGeom prst="line">
            <a:avLst/>
          </a:prstGeom>
          <a:ln>
            <a:solidFill>
              <a:srgbClr val="93000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C162D4-9955-6046-B723-DC7F3E742867}"/>
              </a:ext>
            </a:extLst>
          </p:cNvPr>
          <p:cNvCxnSpPr>
            <a:cxnSpLocks/>
          </p:cNvCxnSpPr>
          <p:nvPr/>
        </p:nvCxnSpPr>
        <p:spPr>
          <a:xfrm flipV="1">
            <a:off x="7975600" y="3395134"/>
            <a:ext cx="2751459" cy="8466"/>
          </a:xfrm>
          <a:prstGeom prst="line">
            <a:avLst/>
          </a:prstGeom>
          <a:ln>
            <a:solidFill>
              <a:srgbClr val="93000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786BB6-5FCC-A644-97E0-956CEC9FEBA0}"/>
              </a:ext>
            </a:extLst>
          </p:cNvPr>
          <p:cNvSpPr txBox="1"/>
          <p:nvPr/>
        </p:nvSpPr>
        <p:spPr>
          <a:xfrm>
            <a:off x="7975600" y="3051201"/>
            <a:ext cx="2751459" cy="369332"/>
          </a:xfrm>
          <a:prstGeom prst="rect">
            <a:avLst/>
          </a:prstGeom>
          <a:noFill/>
        </p:spPr>
        <p:txBody>
          <a:bodyPr wrap="none" rtlCol="0">
            <a:spAutoFit/>
          </a:bodyPr>
          <a:lstStyle/>
          <a:p>
            <a:r>
              <a:rPr lang="en-US" dirty="0" err="1"/>
              <a:t>Tensorial</a:t>
            </a:r>
            <a:r>
              <a:rPr lang="en-US" dirty="0"/>
              <a:t> harmonic average</a:t>
            </a:r>
            <a:endParaRPr lang="ru-RU" dirty="0"/>
          </a:p>
        </p:txBody>
      </p:sp>
      <p:sp>
        <p:nvSpPr>
          <p:cNvPr id="19" name="TextBox 18">
            <a:extLst>
              <a:ext uri="{FF2B5EF4-FFF2-40B4-BE49-F238E27FC236}">
                <a16:creationId xmlns:a16="http://schemas.microsoft.com/office/drawing/2014/main" id="{7A0F1970-AACB-B642-986B-AD89489073DB}"/>
              </a:ext>
            </a:extLst>
          </p:cNvPr>
          <p:cNvSpPr txBox="1"/>
          <p:nvPr/>
        </p:nvSpPr>
        <p:spPr>
          <a:xfrm>
            <a:off x="838200" y="6124145"/>
            <a:ext cx="10057112" cy="307777"/>
          </a:xfrm>
          <a:prstGeom prst="rect">
            <a:avLst/>
          </a:prstGeom>
          <a:noFill/>
        </p:spPr>
        <p:txBody>
          <a:bodyPr wrap="none" rtlCol="0">
            <a:spAutoFit/>
          </a:bodyPr>
          <a:lstStyle/>
          <a:p>
            <a:r>
              <a:rPr lang="en-US" sz="1400" dirty="0"/>
              <a:t>Terekhov, </a:t>
            </a:r>
            <a:r>
              <a:rPr lang="en-US" sz="1400" dirty="0" err="1"/>
              <a:t>Tchelepi</a:t>
            </a:r>
            <a:r>
              <a:rPr lang="en-US" sz="1400" dirty="0"/>
              <a:t> “Cell-centered finite volume method for heterogeneous full-tensor anisotropic linear elasticity”, submitted to CMAME</a:t>
            </a:r>
            <a:endParaRPr lang="ru-RU" sz="1400" dirty="0"/>
          </a:p>
        </p:txBody>
      </p:sp>
      <p:sp>
        <p:nvSpPr>
          <p:cNvPr id="7" name="Date Placeholder 6">
            <a:extLst>
              <a:ext uri="{FF2B5EF4-FFF2-40B4-BE49-F238E27FC236}">
                <a16:creationId xmlns:a16="http://schemas.microsoft.com/office/drawing/2014/main" id="{FB0D9E47-103A-1F4B-8D30-62DCD65488E4}"/>
              </a:ext>
            </a:extLst>
          </p:cNvPr>
          <p:cNvSpPr>
            <a:spLocks noGrp="1"/>
          </p:cNvSpPr>
          <p:nvPr>
            <p:ph type="dt" sz="half" idx="10"/>
          </p:nvPr>
        </p:nvSpPr>
        <p:spPr/>
        <p:txBody>
          <a:bodyPr/>
          <a:lstStyle/>
          <a:p>
            <a:r>
              <a:rPr lang="ru-RU"/>
              <a:t>12th June 2018</a:t>
            </a:r>
            <a:endParaRPr lang="ru-RU" dirty="0"/>
          </a:p>
        </p:txBody>
      </p:sp>
      <p:sp>
        <p:nvSpPr>
          <p:cNvPr id="9" name="Footer Placeholder 8">
            <a:extLst>
              <a:ext uri="{FF2B5EF4-FFF2-40B4-BE49-F238E27FC236}">
                <a16:creationId xmlns:a16="http://schemas.microsoft.com/office/drawing/2014/main" id="{4B95D3AE-C058-E64C-9045-D686B659F5EF}"/>
              </a:ext>
            </a:extLst>
          </p:cNvPr>
          <p:cNvSpPr>
            <a:spLocks noGrp="1"/>
          </p:cNvSpPr>
          <p:nvPr>
            <p:ph type="ftr" sz="quarter" idx="11"/>
          </p:nvPr>
        </p:nvSpPr>
        <p:spPr/>
        <p:txBody>
          <a:bodyPr/>
          <a:lstStyle/>
          <a:p>
            <a:r>
              <a:rPr lang="en-US"/>
              <a:t>ECCM-ECFD18</a:t>
            </a:r>
            <a:endParaRPr lang="ru-RU" dirty="0"/>
          </a:p>
        </p:txBody>
      </p:sp>
      <p:sp>
        <p:nvSpPr>
          <p:cNvPr id="11" name="Slide Number Placeholder 10">
            <a:extLst>
              <a:ext uri="{FF2B5EF4-FFF2-40B4-BE49-F238E27FC236}">
                <a16:creationId xmlns:a16="http://schemas.microsoft.com/office/drawing/2014/main" id="{24BC8762-F76D-7E41-9B48-6A7FB6C1303A}"/>
              </a:ext>
            </a:extLst>
          </p:cNvPr>
          <p:cNvSpPr>
            <a:spLocks noGrp="1"/>
          </p:cNvSpPr>
          <p:nvPr>
            <p:ph type="sldNum" sz="quarter" idx="12"/>
          </p:nvPr>
        </p:nvSpPr>
        <p:spPr/>
        <p:txBody>
          <a:bodyPr/>
          <a:lstStyle/>
          <a:p>
            <a:fld id="{46F21316-FEC6-F24D-BA95-63BCA72FB409}" type="slidenum">
              <a:rPr lang="ru-RU" smtClean="0"/>
              <a:pPr/>
              <a:t>31</a:t>
            </a:fld>
            <a:endParaRPr lang="ru-RU"/>
          </a:p>
        </p:txBody>
      </p:sp>
    </p:spTree>
    <p:extLst>
      <p:ext uri="{BB962C8B-B14F-4D97-AF65-F5344CB8AC3E}">
        <p14:creationId xmlns:p14="http://schemas.microsoft.com/office/powerpoint/2010/main" val="1169653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99C9-E1B0-0E45-8460-CC4AF177339B}"/>
              </a:ext>
            </a:extLst>
          </p:cNvPr>
          <p:cNvSpPr>
            <a:spLocks noGrp="1"/>
          </p:cNvSpPr>
          <p:nvPr>
            <p:ph type="title"/>
          </p:nvPr>
        </p:nvSpPr>
        <p:spPr/>
        <p:txBody>
          <a:bodyPr/>
          <a:lstStyle/>
          <a:p>
            <a:r>
              <a:rPr lang="en-US" dirty="0"/>
              <a:t>Incompressible </a:t>
            </a:r>
            <a:r>
              <a:rPr lang="en-US" dirty="0" err="1"/>
              <a:t>Navier</a:t>
            </a:r>
            <a:r>
              <a:rPr lang="en-US" dirty="0"/>
              <a:t>-Stokes</a:t>
            </a:r>
            <a:endParaRPr lang="ru-R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D01DF9-D3C6-754B-AF38-3176BD275FE4}"/>
                  </a:ext>
                </a:extLst>
              </p:cNvPr>
              <p:cNvSpPr>
                <a:spLocks noGrp="1"/>
              </p:cNvSpPr>
              <p:nvPr>
                <p:ph idx="1"/>
              </p:nvPr>
            </p:nvSpPr>
            <p:spPr>
              <a:xfrm>
                <a:off x="838200" y="1707094"/>
                <a:ext cx="10515600" cy="4351338"/>
              </a:xfrm>
            </p:spPr>
            <p:txBody>
              <a:bodyPr>
                <a:normAutofit fontScale="92500" lnSpcReduction="10000"/>
              </a:bodyPr>
              <a:lstStyle/>
              <a:p>
                <a:r>
                  <a:rPr lang="en-US" dirty="0"/>
                  <a:t>Flux expression</a:t>
                </a:r>
                <a:r>
                  <a:rPr lang="ru-RU" dirty="0"/>
                  <a:t>:</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𝑭</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𝜌</m:t>
                              </m:r>
                              <m:r>
                                <a:rPr lang="en-US" b="1" i="1" smtClean="0">
                                  <a:latin typeface="Cambria Math" panose="02040503050406030204" pitchFamily="18" charset="0"/>
                                  <a:ea typeface="Cambria Math" panose="02040503050406030204" pitchFamily="18" charset="0"/>
                                </a:rPr>
                                <m:t>𝒖</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𝒖</m:t>
                                  </m:r>
                                </m:e>
                                <m:sup>
                                  <m:r>
                                    <m:rPr>
                                      <m:sty m:val="p"/>
                                    </m:rPr>
                                    <a:rPr lang="en-US" b="0" i="0" smtClean="0">
                                      <a:latin typeface="Cambria Math" panose="02040503050406030204" pitchFamily="18" charset="0"/>
                                      <a:ea typeface="Cambria Math" panose="02040503050406030204" pitchFamily="18" charset="0"/>
                                    </a:rPr>
                                    <m:t>T</m:t>
                                  </m:r>
                                </m:sup>
                              </m:sSup>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m:rPr>
                                  <m:sty m:val="p"/>
                                </m:rP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𝒖</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Sup>
                                <m:sSubSupPr>
                                  <m:ctrlPr>
                                    <a:rPr lang="en-US" b="1" i="1" smtClean="0">
                                      <a:solidFill>
                                        <a:srgbClr val="FF0000"/>
                                      </a:solidFill>
                                      <a:latin typeface="Cambria Math" panose="02040503050406030204" pitchFamily="18" charset="0"/>
                                      <a:ea typeface="Cambria Math" panose="02040503050406030204" pitchFamily="18" charset="0"/>
                                    </a:rPr>
                                  </m:ctrlPr>
                                </m:sSubSupPr>
                                <m:e>
                                  <m:r>
                                    <a:rPr lang="en-US" b="1" i="1" smtClean="0">
                                      <a:solidFill>
                                        <a:srgbClr val="FF0000"/>
                                      </a:solidFill>
                                      <a:latin typeface="Cambria Math" panose="02040503050406030204" pitchFamily="18" charset="0"/>
                                      <a:ea typeface="Cambria Math" panose="02040503050406030204" pitchFamily="18" charset="0"/>
                                    </a:rPr>
                                    <m:t>𝒏</m:t>
                                  </m:r>
                                </m:e>
                                <m:sub>
                                  <m:r>
                                    <a:rPr lang="en-US" b="0" i="1" smtClean="0">
                                      <a:solidFill>
                                        <a:srgbClr val="FF0000"/>
                                      </a:solidFill>
                                      <a:latin typeface="Cambria Math" panose="02040503050406030204" pitchFamily="18" charset="0"/>
                                      <a:ea typeface="Cambria Math" panose="02040503050406030204" pitchFamily="18" charset="0"/>
                                    </a:rPr>
                                    <m:t>𝑓</m:t>
                                  </m:r>
                                </m:sub>
                                <m:sup>
                                  <m:r>
                                    <m:rPr>
                                      <m:sty m:val="p"/>
                                    </m:rPr>
                                    <a:rPr lang="en-US" b="0" i="0" smtClean="0">
                                      <a:solidFill>
                                        <a:srgbClr val="FF0000"/>
                                      </a:solidFill>
                                      <a:latin typeface="Cambria Math" panose="02040503050406030204" pitchFamily="18" charset="0"/>
                                      <a:ea typeface="Cambria Math" panose="02040503050406030204" pitchFamily="18" charset="0"/>
                                    </a:rPr>
                                    <m:t>T</m:t>
                                  </m:r>
                                </m:sup>
                              </m:sSubSup>
                              <m:r>
                                <a:rPr lang="en-US" b="1" i="1" smtClean="0">
                                  <a:latin typeface="Cambria Math" panose="02040503050406030204" pitchFamily="18" charset="0"/>
                                </a:rPr>
                                <m:t>𝒖</m:t>
                              </m:r>
                            </m:e>
                          </m:eqArr>
                        </m:e>
                      </m:d>
                    </m:oMath>
                  </m:oMathPara>
                </a14:m>
                <a:endParaRPr lang="ru-RU" dirty="0"/>
              </a:p>
              <a:p>
                <a:r>
                  <a:rPr lang="en-US" dirty="0"/>
                  <a:t>Key part for stabilization is the analysis of the system</a:t>
                </a:r>
                <a:r>
                  <a:rPr lang="ru-RU" dirty="0"/>
                  <a:t>:</a:t>
                </a:r>
                <a:endParaRPr lang="en-US" dirty="0"/>
              </a:p>
              <a:p>
                <a:endParaRPr lang="en-US" dirty="0"/>
              </a:p>
              <a:p>
                <a:pPr marL="0" indent="0">
                  <a:buNone/>
                </a:pP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𝑮𝑫</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ea typeface="Cambria Math" panose="02040503050406030204" pitchFamily="18" charset="0"/>
                              </a:rPr>
                              <m:t>𝑝</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r>
                              <a:rPr lang="en-US" b="1" i="1">
                                <a:latin typeface="Cambria Math" panose="02040503050406030204" pitchFamily="18" charset="0"/>
                              </a:rPr>
                              <m:t>𝒖</m:t>
                            </m:r>
                          </m:e>
                        </m:eqArr>
                      </m:e>
                    </m:d>
                    <m:r>
                      <a:rPr lang="en-US" i="1">
                        <a:latin typeface="Cambria Math" panose="02040503050406030204" pitchFamily="18" charset="0"/>
                      </a:rPr>
                      <m:t>=</m:t>
                    </m:r>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e>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r>
                            <m:e>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1" i="1">
                                  <a:latin typeface="Cambria Math" panose="02040503050406030204" pitchFamily="18" charset="0"/>
                                </a:rPr>
                                <m:t>𝒖</m:t>
                              </m:r>
                            </m:e>
                          </m:mr>
                          <m:mr>
                            <m:e>
                              <m:r>
                                <a:rPr lang="en-US" i="1">
                                  <a:latin typeface="Cambria Math" panose="02040503050406030204" pitchFamily="18" charset="0"/>
                                </a:rPr>
                                <m:t>𝑝</m:t>
                              </m:r>
                            </m:e>
                          </m:mr>
                        </m:m>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e>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r>
                            <m:e>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e>
                              <m:r>
                                <a:rPr lang="en-US" b="0" i="1" smtClean="0">
                                  <a:solidFill>
                                    <a:srgbClr val="FF0000"/>
                                  </a:solidFill>
                                  <a:latin typeface="Cambria Math" panose="02040503050406030204" pitchFamily="18" charset="0"/>
                                  <a:ea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smtClean="0">
                                <a:solidFill>
                                  <a:schemeClr val="accent1"/>
                                </a:solidFill>
                                <a:latin typeface="Cambria Math" panose="02040503050406030204" pitchFamily="18" charset="0"/>
                              </a:rPr>
                            </m:ctrlPr>
                          </m:mPr>
                          <m:mr>
                            <m:e>
                              <m:r>
                                <m:rPr>
                                  <m:brk m:alnAt="7"/>
                                </m:rPr>
                                <a:rPr lang="en-US" b="1" i="1">
                                  <a:solidFill>
                                    <a:schemeClr val="accent1"/>
                                  </a:solidFill>
                                  <a:latin typeface="Cambria Math" panose="02040503050406030204" pitchFamily="18" charset="0"/>
                                </a:rPr>
                                <m:t>𝒖</m:t>
                              </m:r>
                            </m:e>
                          </m:mr>
                          <m:mr>
                            <m:e>
                              <m:r>
                                <a:rPr lang="en-US" i="1">
                                  <a:solidFill>
                                    <a:schemeClr val="accent1"/>
                                  </a:solidFill>
                                  <a:latin typeface="Cambria Math" panose="02040503050406030204" pitchFamily="18" charset="0"/>
                                </a:rPr>
                                <m:t>𝑝</m:t>
                              </m:r>
                            </m:e>
                          </m:mr>
                        </m:m>
                      </m:e>
                    </m:d>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oMath>
                </a14:m>
                <a:r>
                  <a:rPr lang="en-US" dirty="0"/>
                  <a:t> </a:t>
                </a:r>
                <a14:m>
                  <m:oMath xmlns:m="http://schemas.openxmlformats.org/officeDocument/2006/math">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e>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r>
                            <m:e>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e>
                              <m:r>
                                <a:rPr lang="en-US" i="1">
                                  <a:latin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smtClean="0">
                                <a:solidFill>
                                  <a:schemeClr val="accent6"/>
                                </a:solidFill>
                                <a:latin typeface="Cambria Math" panose="02040503050406030204" pitchFamily="18" charset="0"/>
                              </a:rPr>
                            </m:ctrlPr>
                          </m:mPr>
                          <m:mr>
                            <m:e>
                              <m:r>
                                <m:rPr>
                                  <m:brk m:alnAt="7"/>
                                </m:rPr>
                                <a:rPr lang="en-US" b="1" i="1">
                                  <a:solidFill>
                                    <a:schemeClr val="accent6"/>
                                  </a:solidFill>
                                  <a:latin typeface="Cambria Math" panose="02040503050406030204" pitchFamily="18" charset="0"/>
                                </a:rPr>
                                <m:t>𝒖</m:t>
                              </m:r>
                            </m:e>
                          </m:mr>
                          <m:mr>
                            <m:e>
                              <m:r>
                                <a:rPr lang="en-US" i="1">
                                  <a:solidFill>
                                    <a:schemeClr val="accent6"/>
                                  </a:solidFill>
                                  <a:latin typeface="Cambria Math" panose="02040503050406030204" pitchFamily="18" charset="0"/>
                                </a:rPr>
                                <m:t>𝑝</m:t>
                              </m:r>
                            </m:e>
                          </m:mr>
                        </m:m>
                      </m:e>
                    </m:d>
                  </m:oMath>
                </a14:m>
                <a:endParaRPr lang="ru-RU" dirty="0"/>
              </a:p>
              <a:p>
                <a:pPr marL="0" indent="0">
                  <a:buNone/>
                </a:pPr>
                <a:endParaRPr lang="en-US" dirty="0"/>
              </a:p>
              <a:p>
                <a:r>
                  <a:rPr lang="en-US" dirty="0"/>
                  <a:t>Accurate (</a:t>
                </a:r>
                <a:r>
                  <a:rPr lang="en-US" i="1" dirty="0">
                    <a:solidFill>
                      <a:srgbClr val="8C3C23"/>
                    </a:solidFill>
                  </a:rPr>
                  <a:t>nonlinear</a:t>
                </a:r>
                <a:r>
                  <a:rPr lang="en-US" dirty="0"/>
                  <a:t>)</a:t>
                </a:r>
                <a:r>
                  <a:rPr lang="ru-RU" dirty="0"/>
                  <a:t> </a:t>
                </a:r>
                <a:r>
                  <a:rPr lang="en-US" dirty="0"/>
                  <a:t>approach</a:t>
                </a:r>
                <a:r>
                  <a:rPr lang="ru-RU" dirty="0"/>
                  <a:t> </a:t>
                </a:r>
                <a:r>
                  <a:rPr lang="en-US" dirty="0"/>
                  <a:t>to approximation removes oscillations.</a:t>
                </a:r>
              </a:p>
            </p:txBody>
          </p:sp>
        </mc:Choice>
        <mc:Fallback>
          <p:sp>
            <p:nvSpPr>
              <p:cNvPr id="3" name="Content Placeholder 2">
                <a:extLst>
                  <a:ext uri="{FF2B5EF4-FFF2-40B4-BE49-F238E27FC236}">
                    <a16:creationId xmlns:a16="http://schemas.microsoft.com/office/drawing/2014/main" id="{8BD01DF9-D3C6-754B-AF38-3176BD275FE4}"/>
                  </a:ext>
                </a:extLst>
              </p:cNvPr>
              <p:cNvSpPr>
                <a:spLocks noGrp="1" noRot="1" noChangeAspect="1" noMove="1" noResize="1" noEditPoints="1" noAdjustHandles="1" noChangeArrowheads="1" noChangeShapeType="1" noTextEdit="1"/>
              </p:cNvSpPr>
              <p:nvPr>
                <p:ph idx="1"/>
              </p:nvPr>
            </p:nvSpPr>
            <p:spPr>
              <a:xfrm>
                <a:off x="838200" y="1707094"/>
                <a:ext cx="10515600" cy="4351338"/>
              </a:xfrm>
              <a:blipFill>
                <a:blip r:embed="rId3"/>
                <a:stretch>
                  <a:fillRect l="-8082" t="-61919" b="-56395"/>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FD9E3DAC-CB5B-C641-BF8E-00474EC27F3C}"/>
              </a:ext>
            </a:extLst>
          </p:cNvPr>
          <p:cNvSpPr txBox="1"/>
          <p:nvPr/>
        </p:nvSpPr>
        <p:spPr>
          <a:xfrm>
            <a:off x="846667" y="5943706"/>
            <a:ext cx="9834879" cy="523220"/>
          </a:xfrm>
          <a:prstGeom prst="rect">
            <a:avLst/>
          </a:prstGeom>
          <a:noFill/>
        </p:spPr>
        <p:txBody>
          <a:bodyPr wrap="square" rtlCol="0">
            <a:spAutoFit/>
          </a:bodyPr>
          <a:lstStyle/>
          <a:p>
            <a:r>
              <a:rPr lang="en-US" sz="1400" dirty="0"/>
              <a:t>Terekhov, </a:t>
            </a:r>
            <a:r>
              <a:rPr lang="en-US" sz="1400" dirty="0" err="1"/>
              <a:t>Vassilevski</a:t>
            </a:r>
            <a:r>
              <a:rPr lang="en-US" sz="1400" dirty="0"/>
              <a:t>, “On A Finite-Volume Method For Saddle-Point Problems”, Submitted to JCP</a:t>
            </a:r>
          </a:p>
          <a:p>
            <a:r>
              <a:rPr lang="en-US" sz="1400" dirty="0"/>
              <a:t>Terekhov, </a:t>
            </a:r>
            <a:r>
              <a:rPr lang="en-US" sz="1400" dirty="0" err="1"/>
              <a:t>Vassilevski</a:t>
            </a:r>
            <a:r>
              <a:rPr lang="en-US" sz="1400" dirty="0"/>
              <a:t> “Stable collocated finite-volume method for incompressible </a:t>
            </a:r>
            <a:r>
              <a:rPr lang="en-US" sz="1400" dirty="0" err="1"/>
              <a:t>Navier</a:t>
            </a:r>
            <a:r>
              <a:rPr lang="en-US" sz="1400" dirty="0"/>
              <a:t>-Stokes equations”, In preparation</a:t>
            </a:r>
            <a:endParaRPr lang="ru-RU" sz="1400" dirty="0"/>
          </a:p>
        </p:txBody>
      </p:sp>
      <p:sp>
        <p:nvSpPr>
          <p:cNvPr id="9" name="TextBox 8">
            <a:extLst>
              <a:ext uri="{FF2B5EF4-FFF2-40B4-BE49-F238E27FC236}">
                <a16:creationId xmlns:a16="http://schemas.microsoft.com/office/drawing/2014/main" id="{9873557A-0040-D34D-B096-E7732C69E5D8}"/>
              </a:ext>
            </a:extLst>
          </p:cNvPr>
          <p:cNvSpPr txBox="1"/>
          <p:nvPr/>
        </p:nvSpPr>
        <p:spPr>
          <a:xfrm>
            <a:off x="5755639" y="5029200"/>
            <a:ext cx="2026517" cy="369332"/>
          </a:xfrm>
          <a:prstGeom prst="rect">
            <a:avLst/>
          </a:prstGeom>
          <a:noFill/>
        </p:spPr>
        <p:txBody>
          <a:bodyPr wrap="none" rtlCol="0">
            <a:spAutoFit/>
          </a:bodyPr>
          <a:lstStyle/>
          <a:p>
            <a:r>
              <a:rPr lang="en-US" dirty="0">
                <a:solidFill>
                  <a:schemeClr val="accent1"/>
                </a:solidFill>
              </a:rPr>
              <a:t>Positive eigenvalue</a:t>
            </a:r>
            <a:endParaRPr lang="ru-RU" dirty="0">
              <a:solidFill>
                <a:schemeClr val="accent1"/>
              </a:solidFill>
            </a:endParaRPr>
          </a:p>
        </p:txBody>
      </p:sp>
      <p:sp>
        <p:nvSpPr>
          <p:cNvPr id="10" name="TextBox 9">
            <a:extLst>
              <a:ext uri="{FF2B5EF4-FFF2-40B4-BE49-F238E27FC236}">
                <a16:creationId xmlns:a16="http://schemas.microsoft.com/office/drawing/2014/main" id="{84DBF863-2659-C54B-B5A4-B06874B06008}"/>
              </a:ext>
            </a:extLst>
          </p:cNvPr>
          <p:cNvSpPr txBox="1"/>
          <p:nvPr/>
        </p:nvSpPr>
        <p:spPr>
          <a:xfrm>
            <a:off x="8573936" y="5029200"/>
            <a:ext cx="2072812" cy="369332"/>
          </a:xfrm>
          <a:prstGeom prst="rect">
            <a:avLst/>
          </a:prstGeom>
          <a:noFill/>
        </p:spPr>
        <p:txBody>
          <a:bodyPr wrap="none" rtlCol="0">
            <a:spAutoFit/>
          </a:bodyPr>
          <a:lstStyle/>
          <a:p>
            <a:r>
              <a:rPr lang="en-US" dirty="0">
                <a:solidFill>
                  <a:schemeClr val="accent6"/>
                </a:solidFill>
              </a:rPr>
              <a:t>Negative eigenvalue</a:t>
            </a:r>
            <a:endParaRPr lang="ru-RU" dirty="0">
              <a:solidFill>
                <a:schemeClr val="accent6"/>
              </a:solidFill>
            </a:endParaRPr>
          </a:p>
        </p:txBody>
      </p:sp>
      <p:sp>
        <p:nvSpPr>
          <p:cNvPr id="11" name="TextBox 10">
            <a:extLst>
              <a:ext uri="{FF2B5EF4-FFF2-40B4-BE49-F238E27FC236}">
                <a16:creationId xmlns:a16="http://schemas.microsoft.com/office/drawing/2014/main" id="{C676F18A-97FB-7F49-A0F4-CFDC817FBA00}"/>
              </a:ext>
            </a:extLst>
          </p:cNvPr>
          <p:cNvSpPr txBox="1"/>
          <p:nvPr/>
        </p:nvSpPr>
        <p:spPr>
          <a:xfrm>
            <a:off x="2911904" y="4958265"/>
            <a:ext cx="2168094" cy="646331"/>
          </a:xfrm>
          <a:prstGeom prst="rect">
            <a:avLst/>
          </a:prstGeom>
          <a:noFill/>
        </p:spPr>
        <p:txBody>
          <a:bodyPr wrap="none" rtlCol="0">
            <a:spAutoFit/>
          </a:bodyPr>
          <a:lstStyle/>
          <a:p>
            <a:pPr algn="ctr"/>
            <a:r>
              <a:rPr lang="en-US" dirty="0">
                <a:solidFill>
                  <a:schemeClr val="accent1"/>
                </a:solidFill>
              </a:rPr>
              <a:t>Positive</a:t>
            </a:r>
            <a:r>
              <a:rPr lang="en-US" dirty="0"/>
              <a:t> and </a:t>
            </a:r>
            <a:r>
              <a:rPr lang="en-US" dirty="0">
                <a:solidFill>
                  <a:schemeClr val="accent6"/>
                </a:solidFill>
              </a:rPr>
              <a:t>negative</a:t>
            </a:r>
          </a:p>
          <a:p>
            <a:pPr algn="ctr"/>
            <a:r>
              <a:rPr lang="en-US" dirty="0"/>
              <a:t> eigenvalues</a:t>
            </a:r>
            <a:endParaRPr lang="ru-RU" dirty="0"/>
          </a:p>
        </p:txBody>
      </p:sp>
      <p:sp>
        <p:nvSpPr>
          <p:cNvPr id="8" name="Date Placeholder 7">
            <a:extLst>
              <a:ext uri="{FF2B5EF4-FFF2-40B4-BE49-F238E27FC236}">
                <a16:creationId xmlns:a16="http://schemas.microsoft.com/office/drawing/2014/main" id="{E77A3F2F-B3B0-1A4A-A02A-4DD6909FE26B}"/>
              </a:ext>
            </a:extLst>
          </p:cNvPr>
          <p:cNvSpPr>
            <a:spLocks noGrp="1"/>
          </p:cNvSpPr>
          <p:nvPr>
            <p:ph type="dt" sz="half" idx="10"/>
          </p:nvPr>
        </p:nvSpPr>
        <p:spPr/>
        <p:txBody>
          <a:bodyPr/>
          <a:lstStyle/>
          <a:p>
            <a:r>
              <a:rPr lang="ru-RU"/>
              <a:t>12th June 2018</a:t>
            </a:r>
            <a:endParaRPr lang="ru-RU" dirty="0"/>
          </a:p>
        </p:txBody>
      </p:sp>
      <p:sp>
        <p:nvSpPr>
          <p:cNvPr id="12" name="Footer Placeholder 11">
            <a:extLst>
              <a:ext uri="{FF2B5EF4-FFF2-40B4-BE49-F238E27FC236}">
                <a16:creationId xmlns:a16="http://schemas.microsoft.com/office/drawing/2014/main" id="{9085B0CF-D436-9140-9FC7-0DFB188D6FBA}"/>
              </a:ext>
            </a:extLst>
          </p:cNvPr>
          <p:cNvSpPr>
            <a:spLocks noGrp="1"/>
          </p:cNvSpPr>
          <p:nvPr>
            <p:ph type="ftr" sz="quarter" idx="11"/>
          </p:nvPr>
        </p:nvSpPr>
        <p:spPr/>
        <p:txBody>
          <a:bodyPr/>
          <a:lstStyle/>
          <a:p>
            <a:r>
              <a:rPr lang="en-US"/>
              <a:t>ECCM-ECFD18</a:t>
            </a:r>
            <a:endParaRPr lang="ru-RU" dirty="0"/>
          </a:p>
        </p:txBody>
      </p:sp>
      <p:sp>
        <p:nvSpPr>
          <p:cNvPr id="13" name="Slide Number Placeholder 12">
            <a:extLst>
              <a:ext uri="{FF2B5EF4-FFF2-40B4-BE49-F238E27FC236}">
                <a16:creationId xmlns:a16="http://schemas.microsoft.com/office/drawing/2014/main" id="{6250B1FB-954D-9348-8AA1-2B06CFDA9040}"/>
              </a:ext>
            </a:extLst>
          </p:cNvPr>
          <p:cNvSpPr>
            <a:spLocks noGrp="1"/>
          </p:cNvSpPr>
          <p:nvPr>
            <p:ph type="sldNum" sz="quarter" idx="12"/>
          </p:nvPr>
        </p:nvSpPr>
        <p:spPr/>
        <p:txBody>
          <a:bodyPr/>
          <a:lstStyle/>
          <a:p>
            <a:fld id="{46F21316-FEC6-F24D-BA95-63BCA72FB409}" type="slidenum">
              <a:rPr lang="ru-RU" smtClean="0"/>
              <a:pPr/>
              <a:t>32</a:t>
            </a:fld>
            <a:endParaRPr lang="ru-RU"/>
          </a:p>
        </p:txBody>
      </p:sp>
    </p:spTree>
    <p:extLst>
      <p:ext uri="{BB962C8B-B14F-4D97-AF65-F5344CB8AC3E}">
        <p14:creationId xmlns:p14="http://schemas.microsoft.com/office/powerpoint/2010/main" val="3377451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A0DB-6772-3F42-B0DF-E5A161727254}"/>
              </a:ext>
            </a:extLst>
          </p:cNvPr>
          <p:cNvSpPr>
            <a:spLocks noGrp="1"/>
          </p:cNvSpPr>
          <p:nvPr>
            <p:ph type="title"/>
          </p:nvPr>
        </p:nvSpPr>
        <p:spPr/>
        <p:txBody>
          <a:bodyPr/>
          <a:lstStyle/>
          <a:p>
            <a:r>
              <a:rPr lang="en-US" dirty="0"/>
              <a:t>Incompressible </a:t>
            </a:r>
            <a:r>
              <a:rPr lang="en-US" dirty="0" err="1"/>
              <a:t>Navier</a:t>
            </a:r>
            <a:r>
              <a:rPr lang="en-US" dirty="0"/>
              <a:t>-Stokes</a:t>
            </a:r>
            <a:endParaRPr lang="ru-RU" dirty="0"/>
          </a:p>
        </p:txBody>
      </p:sp>
      <p:sp>
        <p:nvSpPr>
          <p:cNvPr id="3" name="Content Placeholder 2">
            <a:extLst>
              <a:ext uri="{FF2B5EF4-FFF2-40B4-BE49-F238E27FC236}">
                <a16:creationId xmlns:a16="http://schemas.microsoft.com/office/drawing/2014/main" id="{1654C4C7-6237-C944-9DE2-E01444C6901C}"/>
              </a:ext>
            </a:extLst>
          </p:cNvPr>
          <p:cNvSpPr>
            <a:spLocks noGrp="1"/>
          </p:cNvSpPr>
          <p:nvPr>
            <p:ph idx="1"/>
          </p:nvPr>
        </p:nvSpPr>
        <p:spPr/>
        <p:txBody>
          <a:bodyPr>
            <a:normAutofit fontScale="92500" lnSpcReduction="10000"/>
          </a:bodyPr>
          <a:lstStyle/>
          <a:p>
            <a:r>
              <a:rPr lang="en-US" dirty="0" err="1"/>
              <a:t>Poiseuille</a:t>
            </a:r>
            <a:r>
              <a:rPr lang="en-US" dirty="0"/>
              <a:t> flow</a:t>
            </a:r>
            <a:r>
              <a:rPr lang="ru-RU" dirty="0"/>
              <a:t>:</a:t>
            </a:r>
            <a:endParaRPr lang="en-US" dirty="0"/>
          </a:p>
          <a:p>
            <a:endParaRPr lang="en-US" dirty="0"/>
          </a:p>
          <a:p>
            <a:endParaRPr lang="en-US" dirty="0"/>
          </a:p>
          <a:p>
            <a:endParaRPr lang="en-US" dirty="0"/>
          </a:p>
          <a:p>
            <a:endParaRPr lang="ru-RU" dirty="0"/>
          </a:p>
          <a:p>
            <a:endParaRPr lang="ru-RU" dirty="0"/>
          </a:p>
          <a:p>
            <a:endParaRPr lang="en-US" dirty="0"/>
          </a:p>
          <a:p>
            <a:r>
              <a:rPr lang="en-US" dirty="0"/>
              <a:t>Demonstrates </a:t>
            </a:r>
            <a:r>
              <a:rPr lang="en-US" b="1" dirty="0">
                <a:solidFill>
                  <a:schemeClr val="accent6">
                    <a:lumMod val="50000"/>
                  </a:schemeClr>
                </a:solidFill>
              </a:rPr>
              <a:t>second-order convergence </a:t>
            </a:r>
            <a:r>
              <a:rPr lang="en-US" dirty="0"/>
              <a:t>on</a:t>
            </a:r>
            <a:r>
              <a:rPr lang="ru-RU" dirty="0"/>
              <a:t> </a:t>
            </a:r>
            <a:r>
              <a:rPr lang="en-US" dirty="0" err="1"/>
              <a:t>Ethier</a:t>
            </a:r>
            <a:r>
              <a:rPr lang="ru-RU" dirty="0"/>
              <a:t>-</a:t>
            </a:r>
            <a:r>
              <a:rPr lang="en-US" dirty="0"/>
              <a:t>Steinman problem</a:t>
            </a:r>
            <a:r>
              <a:rPr lang="ru-RU" dirty="0"/>
              <a:t>, </a:t>
            </a:r>
            <a:r>
              <a:rPr lang="en-US" dirty="0"/>
              <a:t>error norms are comparable to projection scheme on staggered grid</a:t>
            </a:r>
            <a:r>
              <a:rPr lang="ru-RU" dirty="0"/>
              <a:t> (</a:t>
            </a:r>
            <a:r>
              <a:rPr lang="en-US" dirty="0"/>
              <a:t>MAC-scheme</a:t>
            </a:r>
            <a:r>
              <a:rPr lang="ru-RU" dirty="0"/>
              <a:t>).</a:t>
            </a:r>
          </a:p>
          <a:p>
            <a:endParaRPr lang="ru-RU" dirty="0"/>
          </a:p>
        </p:txBody>
      </p:sp>
      <p:pic>
        <p:nvPicPr>
          <p:cNvPr id="7" name="Picture 6">
            <a:extLst>
              <a:ext uri="{FF2B5EF4-FFF2-40B4-BE49-F238E27FC236}">
                <a16:creationId xmlns:a16="http://schemas.microsoft.com/office/drawing/2014/main" id="{3827AB27-9ED8-404A-9466-F71F35ED2406}"/>
              </a:ext>
            </a:extLst>
          </p:cNvPr>
          <p:cNvPicPr>
            <a:picLocks noChangeAspect="1"/>
          </p:cNvPicPr>
          <p:nvPr/>
        </p:nvPicPr>
        <p:blipFill>
          <a:blip r:embed="rId3"/>
          <a:stretch>
            <a:fillRect/>
          </a:stretch>
        </p:blipFill>
        <p:spPr>
          <a:xfrm>
            <a:off x="6225240" y="2764492"/>
            <a:ext cx="4451568" cy="1518770"/>
          </a:xfrm>
          <a:prstGeom prst="rect">
            <a:avLst/>
          </a:prstGeom>
        </p:spPr>
      </p:pic>
      <p:pic>
        <p:nvPicPr>
          <p:cNvPr id="8" name="Picture 7">
            <a:extLst>
              <a:ext uri="{FF2B5EF4-FFF2-40B4-BE49-F238E27FC236}">
                <a16:creationId xmlns:a16="http://schemas.microsoft.com/office/drawing/2014/main" id="{F3B26175-CF15-974E-9B2C-43D60F450FA7}"/>
              </a:ext>
            </a:extLst>
          </p:cNvPr>
          <p:cNvPicPr>
            <a:picLocks noChangeAspect="1"/>
          </p:cNvPicPr>
          <p:nvPr/>
        </p:nvPicPr>
        <p:blipFill>
          <a:blip r:embed="rId4"/>
          <a:stretch>
            <a:fillRect/>
          </a:stretch>
        </p:blipFill>
        <p:spPr>
          <a:xfrm>
            <a:off x="1467400" y="2667384"/>
            <a:ext cx="4352365" cy="1615878"/>
          </a:xfrm>
          <a:prstGeom prst="rect">
            <a:avLst/>
          </a:prstGeom>
        </p:spPr>
      </p:pic>
      <p:sp>
        <p:nvSpPr>
          <p:cNvPr id="9" name="TextBox 8">
            <a:extLst>
              <a:ext uri="{FF2B5EF4-FFF2-40B4-BE49-F238E27FC236}">
                <a16:creationId xmlns:a16="http://schemas.microsoft.com/office/drawing/2014/main" id="{A6AB9889-025D-2F4D-893C-3D8A793FF0FE}"/>
              </a:ext>
            </a:extLst>
          </p:cNvPr>
          <p:cNvSpPr txBox="1"/>
          <p:nvPr/>
        </p:nvSpPr>
        <p:spPr>
          <a:xfrm>
            <a:off x="2384583" y="2268206"/>
            <a:ext cx="2557560" cy="369332"/>
          </a:xfrm>
          <a:prstGeom prst="rect">
            <a:avLst/>
          </a:prstGeom>
          <a:noFill/>
        </p:spPr>
        <p:txBody>
          <a:bodyPr wrap="none" rtlCol="0">
            <a:spAutoFit/>
          </a:bodyPr>
          <a:lstStyle/>
          <a:p>
            <a:r>
              <a:rPr lang="en-US" b="1" dirty="0">
                <a:solidFill>
                  <a:schemeClr val="accent6">
                    <a:lumMod val="50000"/>
                  </a:schemeClr>
                </a:solidFill>
              </a:rPr>
              <a:t>Positive-definite</a:t>
            </a:r>
            <a:r>
              <a:rPr lang="en-US" dirty="0"/>
              <a:t> div-grad</a:t>
            </a:r>
            <a:endParaRPr lang="ru-RU" dirty="0"/>
          </a:p>
        </p:txBody>
      </p:sp>
      <p:sp>
        <p:nvSpPr>
          <p:cNvPr id="10" name="TextBox 9">
            <a:extLst>
              <a:ext uri="{FF2B5EF4-FFF2-40B4-BE49-F238E27FC236}">
                <a16:creationId xmlns:a16="http://schemas.microsoft.com/office/drawing/2014/main" id="{E0C5F06B-197C-0940-ADE8-42D3D95A345E}"/>
              </a:ext>
            </a:extLst>
          </p:cNvPr>
          <p:cNvSpPr txBox="1"/>
          <p:nvPr/>
        </p:nvSpPr>
        <p:spPr>
          <a:xfrm>
            <a:off x="6837922" y="2298052"/>
            <a:ext cx="3272306" cy="369332"/>
          </a:xfrm>
          <a:prstGeom prst="rect">
            <a:avLst/>
          </a:prstGeom>
          <a:noFill/>
        </p:spPr>
        <p:txBody>
          <a:bodyPr wrap="none" rtlCol="0">
            <a:spAutoFit/>
          </a:bodyPr>
          <a:lstStyle/>
          <a:p>
            <a:r>
              <a:rPr lang="en-US" b="1" dirty="0">
                <a:solidFill>
                  <a:srgbClr val="C00000"/>
                </a:solidFill>
              </a:rPr>
              <a:t>Direct approximation</a:t>
            </a:r>
            <a:r>
              <a:rPr lang="en-US" dirty="0"/>
              <a:t> of div-grad</a:t>
            </a:r>
            <a:endParaRPr lang="ru-RU" dirty="0"/>
          </a:p>
        </p:txBody>
      </p:sp>
      <p:sp>
        <p:nvSpPr>
          <p:cNvPr id="11" name="Date Placeholder 10">
            <a:extLst>
              <a:ext uri="{FF2B5EF4-FFF2-40B4-BE49-F238E27FC236}">
                <a16:creationId xmlns:a16="http://schemas.microsoft.com/office/drawing/2014/main" id="{4F818E95-B874-1C46-A937-1ECAF519DA08}"/>
              </a:ext>
            </a:extLst>
          </p:cNvPr>
          <p:cNvSpPr>
            <a:spLocks noGrp="1"/>
          </p:cNvSpPr>
          <p:nvPr>
            <p:ph type="dt" sz="half" idx="10"/>
          </p:nvPr>
        </p:nvSpPr>
        <p:spPr/>
        <p:txBody>
          <a:bodyPr/>
          <a:lstStyle/>
          <a:p>
            <a:r>
              <a:rPr lang="ru-RU"/>
              <a:t>12th June 2018</a:t>
            </a:r>
            <a:endParaRPr lang="ru-RU" dirty="0"/>
          </a:p>
        </p:txBody>
      </p:sp>
      <p:sp>
        <p:nvSpPr>
          <p:cNvPr id="12" name="Footer Placeholder 11">
            <a:extLst>
              <a:ext uri="{FF2B5EF4-FFF2-40B4-BE49-F238E27FC236}">
                <a16:creationId xmlns:a16="http://schemas.microsoft.com/office/drawing/2014/main" id="{AB81CC99-AEB2-9444-BF58-EC051ECEB4A3}"/>
              </a:ext>
            </a:extLst>
          </p:cNvPr>
          <p:cNvSpPr>
            <a:spLocks noGrp="1"/>
          </p:cNvSpPr>
          <p:nvPr>
            <p:ph type="ftr" sz="quarter" idx="11"/>
          </p:nvPr>
        </p:nvSpPr>
        <p:spPr/>
        <p:txBody>
          <a:bodyPr/>
          <a:lstStyle/>
          <a:p>
            <a:r>
              <a:rPr lang="en-US"/>
              <a:t>ECCM-ECFD18</a:t>
            </a:r>
            <a:endParaRPr lang="ru-RU" dirty="0"/>
          </a:p>
        </p:txBody>
      </p:sp>
      <p:sp>
        <p:nvSpPr>
          <p:cNvPr id="13" name="Slide Number Placeholder 12">
            <a:extLst>
              <a:ext uri="{FF2B5EF4-FFF2-40B4-BE49-F238E27FC236}">
                <a16:creationId xmlns:a16="http://schemas.microsoft.com/office/drawing/2014/main" id="{A32DB19A-C45B-F742-852B-B8111EBCD8CF}"/>
              </a:ext>
            </a:extLst>
          </p:cNvPr>
          <p:cNvSpPr>
            <a:spLocks noGrp="1"/>
          </p:cNvSpPr>
          <p:nvPr>
            <p:ph type="sldNum" sz="quarter" idx="12"/>
          </p:nvPr>
        </p:nvSpPr>
        <p:spPr/>
        <p:txBody>
          <a:bodyPr/>
          <a:lstStyle/>
          <a:p>
            <a:fld id="{46F21316-FEC6-F24D-BA95-63BCA72FB409}" type="slidenum">
              <a:rPr lang="ru-RU" smtClean="0"/>
              <a:pPr/>
              <a:t>33</a:t>
            </a:fld>
            <a:endParaRPr lang="ru-RU"/>
          </a:p>
        </p:txBody>
      </p:sp>
    </p:spTree>
    <p:extLst>
      <p:ext uri="{BB962C8B-B14F-4D97-AF65-F5344CB8AC3E}">
        <p14:creationId xmlns:p14="http://schemas.microsoft.com/office/powerpoint/2010/main" val="572648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3127375" y="2051051"/>
            <a:ext cx="2954338" cy="1235075"/>
          </a:xfrm>
        </p:spPr>
        <p:txBody>
          <a:bodyPr/>
          <a:lstStyle/>
          <a:p>
            <a:r>
              <a:rPr lang="en-US" altLang="ru-RU" dirty="0">
                <a:latin typeface="Arial" panose="020B0604020202020204" pitchFamily="34" charset="0"/>
              </a:rPr>
              <a:t>Thank you for Attention!</a:t>
            </a:r>
          </a:p>
        </p:txBody>
      </p:sp>
      <p:sp>
        <p:nvSpPr>
          <p:cNvPr id="4" name="Text Placeholder 3">
            <a:extLst>
              <a:ext uri="{FF2B5EF4-FFF2-40B4-BE49-F238E27FC236}">
                <a16:creationId xmlns:a16="http://schemas.microsoft.com/office/drawing/2014/main" id="{D4BE3C84-C2A6-A845-9CA0-D511102D9F64}"/>
              </a:ext>
            </a:extLst>
          </p:cNvPr>
          <p:cNvSpPr>
            <a:spLocks noGrp="1"/>
          </p:cNvSpPr>
          <p:nvPr>
            <p:ph type="body" sz="half" idx="2"/>
          </p:nvPr>
        </p:nvSpPr>
        <p:spPr/>
        <p:txBody>
          <a:bodyPr/>
          <a:lstStyle/>
          <a:p>
            <a:r>
              <a:rPr lang="en-US" dirty="0">
                <a:hlinkClick r:id="rId3"/>
              </a:rPr>
              <a:t>www.inmost.org</a:t>
            </a:r>
            <a:endParaRPr lang="en-US" dirty="0"/>
          </a:p>
          <a:p>
            <a:r>
              <a:rPr lang="en-US" dirty="0">
                <a:hlinkClick r:id="rId4"/>
              </a:rPr>
              <a:t>Kirill.terehov@gmail.com</a:t>
            </a:r>
            <a:endParaRPr lang="en-US" dirty="0"/>
          </a:p>
          <a:p>
            <a:r>
              <a:rPr lang="en-US" dirty="0">
                <a:hlinkClick r:id="rId5"/>
              </a:rPr>
              <a:t>Yuri.vassilevski@gmail.com</a:t>
            </a:r>
            <a:endParaRPr lang="en-US" dirty="0"/>
          </a:p>
        </p:txBody>
      </p:sp>
      <p:pic>
        <p:nvPicPr>
          <p:cNvPr id="9" name="Picture 8">
            <a:extLst>
              <a:ext uri="{FF2B5EF4-FFF2-40B4-BE49-F238E27FC236}">
                <a16:creationId xmlns:a16="http://schemas.microsoft.com/office/drawing/2014/main" id="{F1C7B158-343C-D944-A1F4-1C2503392258}"/>
              </a:ext>
            </a:extLst>
          </p:cNvPr>
          <p:cNvPicPr>
            <a:picLocks noChangeAspect="1"/>
          </p:cNvPicPr>
          <p:nvPr/>
        </p:nvPicPr>
        <p:blipFill>
          <a:blip r:embed="rId6"/>
          <a:stretch>
            <a:fillRect/>
          </a:stretch>
        </p:blipFill>
        <p:spPr>
          <a:xfrm>
            <a:off x="6076954" y="2135189"/>
            <a:ext cx="2446866" cy="2446866"/>
          </a:xfrm>
          <a:prstGeom prst="rect">
            <a:avLst/>
          </a:prstGeom>
        </p:spPr>
      </p:pic>
    </p:spTree>
    <p:extLst>
      <p:ext uri="{BB962C8B-B14F-4D97-AF65-F5344CB8AC3E}">
        <p14:creationId xmlns:p14="http://schemas.microsoft.com/office/powerpoint/2010/main" val="254811563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9908A-8DAD-8341-892B-9AB172462737}"/>
              </a:ext>
            </a:extLst>
          </p:cNvPr>
          <p:cNvSpPr>
            <a:spLocks noGrp="1"/>
          </p:cNvSpPr>
          <p:nvPr>
            <p:ph type="title"/>
          </p:nvPr>
        </p:nvSpPr>
        <p:spPr/>
        <p:txBody>
          <a:bodyPr/>
          <a:lstStyle/>
          <a:p>
            <a:r>
              <a:rPr lang="en-US" dirty="0"/>
              <a:t>INMOST: Grids</a:t>
            </a:r>
            <a:endParaRPr lang="ru-RU" dirty="0"/>
          </a:p>
        </p:txBody>
      </p:sp>
      <p:pic>
        <p:nvPicPr>
          <p:cNvPr id="4" name="Picture 3">
            <a:extLst>
              <a:ext uri="{FF2B5EF4-FFF2-40B4-BE49-F238E27FC236}">
                <a16:creationId xmlns:a16="http://schemas.microsoft.com/office/drawing/2014/main" id="{F6187ACF-03CA-3E4E-B1FF-4A1EADE564E6}"/>
              </a:ext>
            </a:extLst>
          </p:cNvPr>
          <p:cNvPicPr>
            <a:picLocks noChangeAspect="1"/>
          </p:cNvPicPr>
          <p:nvPr/>
        </p:nvPicPr>
        <p:blipFill>
          <a:blip r:embed="rId3"/>
          <a:stretch>
            <a:fillRect/>
          </a:stretch>
        </p:blipFill>
        <p:spPr>
          <a:xfrm>
            <a:off x="2070318" y="1510679"/>
            <a:ext cx="5792513" cy="4351727"/>
          </a:xfrm>
          <a:prstGeom prst="rect">
            <a:avLst/>
          </a:prstGeom>
        </p:spPr>
      </p:pic>
      <p:pic>
        <p:nvPicPr>
          <p:cNvPr id="9" name="Picture 7">
            <a:extLst>
              <a:ext uri="{FF2B5EF4-FFF2-40B4-BE49-F238E27FC236}">
                <a16:creationId xmlns:a16="http://schemas.microsoft.com/office/drawing/2014/main" id="{FF62F04F-C37B-7F43-AC64-A1B265DC4F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93885" y="1066086"/>
            <a:ext cx="2529823" cy="246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E3623704-616E-9D43-BE41-751F35088C6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00462" y="3462509"/>
            <a:ext cx="3135386" cy="313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0DD0C317-ED10-E74F-9576-FB7B2ED008CB}"/>
              </a:ext>
            </a:extLst>
          </p:cNvPr>
          <p:cNvPicPr>
            <a:picLocks noChangeAspect="1"/>
          </p:cNvPicPr>
          <p:nvPr/>
        </p:nvPicPr>
        <p:blipFill rotWithShape="1">
          <a:blip r:embed="rId6">
            <a:extLst>
              <a:ext uri="{28A0092B-C50C-407E-A947-70E740481C1C}">
                <a14:useLocalDpi xmlns:a14="http://schemas.microsoft.com/office/drawing/2010/main" val="0"/>
              </a:ext>
            </a:extLst>
          </a:blip>
          <a:srcRect l="26442" t="23486" r="26971" b="25882"/>
          <a:stretch/>
        </p:blipFill>
        <p:spPr bwMode="auto">
          <a:xfrm>
            <a:off x="9576971" y="1228838"/>
            <a:ext cx="1875407" cy="215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64E44F59-6D6F-8A49-8CCD-956265FC723F}"/>
              </a:ext>
            </a:extLst>
          </p:cNvPr>
          <p:cNvSpPr txBox="1"/>
          <p:nvPr/>
        </p:nvSpPr>
        <p:spPr>
          <a:xfrm>
            <a:off x="2978391" y="5669902"/>
            <a:ext cx="3346172" cy="646331"/>
          </a:xfrm>
          <a:prstGeom prst="rect">
            <a:avLst/>
          </a:prstGeom>
          <a:noFill/>
        </p:spPr>
        <p:txBody>
          <a:bodyPr wrap="none" rtlCol="0">
            <a:spAutoFit/>
          </a:bodyPr>
          <a:lstStyle/>
          <a:p>
            <a:r>
              <a:rPr lang="en-US" dirty="0"/>
              <a:t>Geological grids with pinch-outs</a:t>
            </a:r>
            <a:r>
              <a:rPr lang="ru-RU" dirty="0"/>
              <a:t>,</a:t>
            </a:r>
          </a:p>
          <a:p>
            <a:r>
              <a:rPr lang="en-US" dirty="0"/>
              <a:t>Supports</a:t>
            </a:r>
            <a:r>
              <a:rPr lang="ru-RU" dirty="0"/>
              <a:t> </a:t>
            </a:r>
            <a:r>
              <a:rPr lang="en-US" dirty="0"/>
              <a:t>Eclipse simulator format</a:t>
            </a:r>
            <a:endParaRPr lang="ru-RU" dirty="0"/>
          </a:p>
        </p:txBody>
      </p:sp>
      <p:sp>
        <p:nvSpPr>
          <p:cNvPr id="13" name="TextBox 12">
            <a:extLst>
              <a:ext uri="{FF2B5EF4-FFF2-40B4-BE49-F238E27FC236}">
                <a16:creationId xmlns:a16="http://schemas.microsoft.com/office/drawing/2014/main" id="{DDA5C0CE-97A3-BE48-AA45-9CFFE036D3E0}"/>
              </a:ext>
            </a:extLst>
          </p:cNvPr>
          <p:cNvSpPr txBox="1"/>
          <p:nvPr/>
        </p:nvSpPr>
        <p:spPr>
          <a:xfrm>
            <a:off x="7122834" y="3312065"/>
            <a:ext cx="2325188" cy="369332"/>
          </a:xfrm>
          <a:prstGeom prst="rect">
            <a:avLst/>
          </a:prstGeom>
          <a:noFill/>
        </p:spPr>
        <p:txBody>
          <a:bodyPr wrap="none" rtlCol="0">
            <a:spAutoFit/>
          </a:bodyPr>
          <a:lstStyle/>
          <a:p>
            <a:r>
              <a:rPr lang="en-US" dirty="0"/>
              <a:t>Complex modifications</a:t>
            </a:r>
            <a:endParaRPr lang="ru-RU" dirty="0"/>
          </a:p>
        </p:txBody>
      </p:sp>
      <p:sp>
        <p:nvSpPr>
          <p:cNvPr id="14" name="TextBox 13">
            <a:extLst>
              <a:ext uri="{FF2B5EF4-FFF2-40B4-BE49-F238E27FC236}">
                <a16:creationId xmlns:a16="http://schemas.microsoft.com/office/drawing/2014/main" id="{19242CBF-C2CD-B140-AF1D-311981C91A9A}"/>
              </a:ext>
            </a:extLst>
          </p:cNvPr>
          <p:cNvSpPr txBox="1"/>
          <p:nvPr/>
        </p:nvSpPr>
        <p:spPr>
          <a:xfrm>
            <a:off x="7643262" y="6195679"/>
            <a:ext cx="1671996" cy="369332"/>
          </a:xfrm>
          <a:prstGeom prst="rect">
            <a:avLst/>
          </a:prstGeom>
          <a:noFill/>
        </p:spPr>
        <p:txBody>
          <a:bodyPr wrap="none" rtlCol="0">
            <a:spAutoFit/>
          </a:bodyPr>
          <a:lstStyle/>
          <a:p>
            <a:r>
              <a:rPr lang="en-US" dirty="0"/>
              <a:t>Grid restoration</a:t>
            </a:r>
            <a:endParaRPr lang="ru-RU" dirty="0"/>
          </a:p>
        </p:txBody>
      </p:sp>
      <p:sp>
        <p:nvSpPr>
          <p:cNvPr id="15" name="TextBox 14">
            <a:extLst>
              <a:ext uri="{FF2B5EF4-FFF2-40B4-BE49-F238E27FC236}">
                <a16:creationId xmlns:a16="http://schemas.microsoft.com/office/drawing/2014/main" id="{84DF1348-EF96-BA46-9EE1-446EA3385D18}"/>
              </a:ext>
            </a:extLst>
          </p:cNvPr>
          <p:cNvSpPr txBox="1"/>
          <p:nvPr/>
        </p:nvSpPr>
        <p:spPr>
          <a:xfrm>
            <a:off x="9541214" y="3307493"/>
            <a:ext cx="1911164" cy="369332"/>
          </a:xfrm>
          <a:prstGeom prst="rect">
            <a:avLst/>
          </a:prstGeom>
          <a:noFill/>
        </p:spPr>
        <p:txBody>
          <a:bodyPr wrap="none" rtlCol="0">
            <a:spAutoFit/>
          </a:bodyPr>
          <a:lstStyle/>
          <a:p>
            <a:r>
              <a:rPr lang="en-US" dirty="0"/>
              <a:t>Cracking</a:t>
            </a:r>
            <a:r>
              <a:rPr lang="ru-RU" dirty="0"/>
              <a:t> </a:t>
            </a:r>
            <a:r>
              <a:rPr lang="en-US" dirty="0"/>
              <a:t>the mesh</a:t>
            </a:r>
            <a:endParaRPr lang="ru-RU" dirty="0"/>
          </a:p>
        </p:txBody>
      </p:sp>
      <p:pic>
        <p:nvPicPr>
          <p:cNvPr id="16" name="Picture 15">
            <a:extLst>
              <a:ext uri="{FF2B5EF4-FFF2-40B4-BE49-F238E27FC236}">
                <a16:creationId xmlns:a16="http://schemas.microsoft.com/office/drawing/2014/main" id="{10DD6442-70FC-654A-8D3B-E3CA2C9442A5}"/>
              </a:ext>
            </a:extLst>
          </p:cNvPr>
          <p:cNvPicPr>
            <a:picLocks noChangeAspect="1"/>
          </p:cNvPicPr>
          <p:nvPr/>
        </p:nvPicPr>
        <p:blipFill>
          <a:blip r:embed="rId7"/>
          <a:stretch>
            <a:fillRect/>
          </a:stretch>
        </p:blipFill>
        <p:spPr>
          <a:xfrm>
            <a:off x="944983" y="1394847"/>
            <a:ext cx="1232556" cy="4405508"/>
          </a:xfrm>
          <a:prstGeom prst="rect">
            <a:avLst/>
          </a:prstGeom>
        </p:spPr>
      </p:pic>
      <p:sp>
        <p:nvSpPr>
          <p:cNvPr id="3" name="Date Placeholder 2">
            <a:extLst>
              <a:ext uri="{FF2B5EF4-FFF2-40B4-BE49-F238E27FC236}">
                <a16:creationId xmlns:a16="http://schemas.microsoft.com/office/drawing/2014/main" id="{31E36C8F-4785-8942-B427-C7804748F969}"/>
              </a:ext>
            </a:extLst>
          </p:cNvPr>
          <p:cNvSpPr>
            <a:spLocks noGrp="1"/>
          </p:cNvSpPr>
          <p:nvPr>
            <p:ph type="dt" sz="half" idx="10"/>
          </p:nvPr>
        </p:nvSpPr>
        <p:spPr/>
        <p:txBody>
          <a:bodyPr/>
          <a:lstStyle/>
          <a:p>
            <a:r>
              <a:rPr lang="ru-RU"/>
              <a:t>12th June 2018</a:t>
            </a:r>
            <a:endParaRPr lang="ru-RU" dirty="0"/>
          </a:p>
        </p:txBody>
      </p:sp>
      <p:sp>
        <p:nvSpPr>
          <p:cNvPr id="5" name="Footer Placeholder 4">
            <a:extLst>
              <a:ext uri="{FF2B5EF4-FFF2-40B4-BE49-F238E27FC236}">
                <a16:creationId xmlns:a16="http://schemas.microsoft.com/office/drawing/2014/main" id="{9A19AB8F-B6E7-2041-8E4F-1810DAA8EAA2}"/>
              </a:ext>
            </a:extLst>
          </p:cNvPr>
          <p:cNvSpPr>
            <a:spLocks noGrp="1"/>
          </p:cNvSpPr>
          <p:nvPr>
            <p:ph type="ftr" sz="quarter" idx="11"/>
          </p:nvPr>
        </p:nvSpPr>
        <p:spPr/>
        <p:txBody>
          <a:bodyPr/>
          <a:lstStyle/>
          <a:p>
            <a:r>
              <a:rPr lang="en-US"/>
              <a:t>ECCM-ECFD18</a:t>
            </a:r>
            <a:endParaRPr lang="ru-RU" dirty="0"/>
          </a:p>
        </p:txBody>
      </p:sp>
      <p:sp>
        <p:nvSpPr>
          <p:cNvPr id="7" name="Slide Number Placeholder 6">
            <a:extLst>
              <a:ext uri="{FF2B5EF4-FFF2-40B4-BE49-F238E27FC236}">
                <a16:creationId xmlns:a16="http://schemas.microsoft.com/office/drawing/2014/main" id="{A317F3FF-FE5A-6A48-B020-D92EBC66DD0F}"/>
              </a:ext>
            </a:extLst>
          </p:cNvPr>
          <p:cNvSpPr>
            <a:spLocks noGrp="1"/>
          </p:cNvSpPr>
          <p:nvPr>
            <p:ph type="sldNum" sz="quarter" idx="12"/>
          </p:nvPr>
        </p:nvSpPr>
        <p:spPr/>
        <p:txBody>
          <a:bodyPr/>
          <a:lstStyle/>
          <a:p>
            <a:fld id="{46F21316-FEC6-F24D-BA95-63BCA72FB409}" type="slidenum">
              <a:rPr lang="ru-RU" smtClean="0"/>
              <a:pPr/>
              <a:t>4</a:t>
            </a:fld>
            <a:endParaRPr lang="ru-RU"/>
          </a:p>
        </p:txBody>
      </p:sp>
      <p:sp>
        <p:nvSpPr>
          <p:cNvPr id="6" name="TextBox 5">
            <a:extLst>
              <a:ext uri="{FF2B5EF4-FFF2-40B4-BE49-F238E27FC236}">
                <a16:creationId xmlns:a16="http://schemas.microsoft.com/office/drawing/2014/main" id="{C9A0CEE2-68A7-9F43-80D8-369D1F64DB65}"/>
              </a:ext>
            </a:extLst>
          </p:cNvPr>
          <p:cNvSpPr txBox="1"/>
          <p:nvPr/>
        </p:nvSpPr>
        <p:spPr>
          <a:xfrm>
            <a:off x="688405" y="5570236"/>
            <a:ext cx="1643399" cy="646331"/>
          </a:xfrm>
          <a:prstGeom prst="rect">
            <a:avLst/>
          </a:prstGeom>
          <a:noFill/>
        </p:spPr>
        <p:txBody>
          <a:bodyPr wrap="none" rtlCol="0">
            <a:spAutoFit/>
          </a:bodyPr>
          <a:lstStyle/>
          <a:p>
            <a:r>
              <a:rPr lang="en-US" dirty="0"/>
              <a:t>Model</a:t>
            </a:r>
            <a:endParaRPr lang="ru-RU" dirty="0"/>
          </a:p>
          <a:p>
            <a:r>
              <a:rPr lang="en-US" dirty="0"/>
              <a:t>Of human body</a:t>
            </a:r>
            <a:endParaRPr lang="ru-RU" dirty="0"/>
          </a:p>
        </p:txBody>
      </p:sp>
    </p:spTree>
    <p:extLst>
      <p:ext uri="{BB962C8B-B14F-4D97-AF65-F5344CB8AC3E}">
        <p14:creationId xmlns:p14="http://schemas.microsoft.com/office/powerpoint/2010/main" val="3286801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CA90-3D55-4141-9D1E-629721B28171}"/>
              </a:ext>
            </a:extLst>
          </p:cNvPr>
          <p:cNvSpPr>
            <a:spLocks noGrp="1"/>
          </p:cNvSpPr>
          <p:nvPr>
            <p:ph type="title"/>
          </p:nvPr>
        </p:nvSpPr>
        <p:spPr/>
        <p:txBody>
          <a:bodyPr/>
          <a:lstStyle/>
          <a:p>
            <a:r>
              <a:rPr lang="en-US" dirty="0"/>
              <a:t>INMOST: Dynamic grids</a:t>
            </a:r>
            <a:endParaRPr lang="ru-RU" dirty="0"/>
          </a:p>
        </p:txBody>
      </p:sp>
      <p:pic>
        <p:nvPicPr>
          <p:cNvPr id="4" name="octree2.mp4">
            <a:hlinkClick r:id="" action="ppaction://media"/>
            <a:extLst>
              <a:ext uri="{FF2B5EF4-FFF2-40B4-BE49-F238E27FC236}">
                <a16:creationId xmlns:a16="http://schemas.microsoft.com/office/drawing/2014/main" id="{16B16171-A061-E647-82B4-80DBD0CA7959}"/>
              </a:ext>
            </a:extLst>
          </p:cNvPr>
          <p:cNvPicPr>
            <a:picLocks noChangeAspect="1"/>
          </p:cNvPicPr>
          <p:nvPr>
            <a:videoFile r:link="rId2"/>
            <p:extLst>
              <p:ext uri="{DAA4B4D4-6D71-4841-9C94-3DE7FCFB9230}">
                <p14:media xmlns:p14="http://schemas.microsoft.com/office/powerpoint/2010/main" r:link="rId1"/>
              </p:ext>
            </p:extLst>
          </p:nvPr>
        </p:nvPicPr>
        <p:blipFill rotWithShape="1">
          <a:blip r:embed="rId4">
            <a:extLst>
              <a:ext uri="{28A0092B-C50C-407E-A947-70E740481C1C}">
                <a14:useLocalDpi xmlns:a14="http://schemas.microsoft.com/office/drawing/2010/main" val="0"/>
              </a:ext>
            </a:extLst>
          </a:blip>
          <a:srcRect l="20690" t="598" r="17809" b="81"/>
          <a:stretch/>
        </p:blipFill>
        <p:spPr bwMode="auto">
          <a:xfrm>
            <a:off x="689247" y="1446775"/>
            <a:ext cx="4953729" cy="45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D4E27FDB-8313-3F44-9096-F63661BEFECA}"/>
              </a:ext>
            </a:extLst>
          </p:cNvPr>
          <p:cNvSpPr txBox="1"/>
          <p:nvPr/>
        </p:nvSpPr>
        <p:spPr>
          <a:xfrm>
            <a:off x="1654190" y="5946775"/>
            <a:ext cx="3023841" cy="369332"/>
          </a:xfrm>
          <a:prstGeom prst="rect">
            <a:avLst/>
          </a:prstGeom>
          <a:noFill/>
        </p:spPr>
        <p:txBody>
          <a:bodyPr wrap="none" rtlCol="0">
            <a:spAutoFit/>
          </a:bodyPr>
          <a:lstStyle/>
          <a:p>
            <a:r>
              <a:rPr lang="en-US" dirty="0"/>
              <a:t>Built-in </a:t>
            </a:r>
            <a:r>
              <a:rPr lang="en-US" dirty="0" err="1"/>
              <a:t>OctreeCutcell</a:t>
            </a:r>
            <a:r>
              <a:rPr lang="en-US" dirty="0"/>
              <a:t> example</a:t>
            </a:r>
            <a:endParaRPr lang="ru-RU" dirty="0"/>
          </a:p>
        </p:txBody>
      </p:sp>
      <p:pic>
        <p:nvPicPr>
          <p:cNvPr id="7" name="Picture 6">
            <a:extLst>
              <a:ext uri="{FF2B5EF4-FFF2-40B4-BE49-F238E27FC236}">
                <a16:creationId xmlns:a16="http://schemas.microsoft.com/office/drawing/2014/main" id="{ABB9BCF4-5002-CF4E-9F33-797BDACE5B19}"/>
              </a:ext>
            </a:extLst>
          </p:cNvPr>
          <p:cNvPicPr>
            <a:picLocks noChangeAspect="1"/>
          </p:cNvPicPr>
          <p:nvPr/>
        </p:nvPicPr>
        <p:blipFill>
          <a:blip r:embed="rId5"/>
          <a:stretch>
            <a:fillRect/>
          </a:stretch>
        </p:blipFill>
        <p:spPr>
          <a:xfrm>
            <a:off x="5503552" y="3888258"/>
            <a:ext cx="5989672" cy="2123274"/>
          </a:xfrm>
          <a:prstGeom prst="rect">
            <a:avLst/>
          </a:prstGeom>
        </p:spPr>
      </p:pic>
      <p:pic>
        <p:nvPicPr>
          <p:cNvPr id="8" name="Рисунок 43">
            <a:extLst>
              <a:ext uri="{FF2B5EF4-FFF2-40B4-BE49-F238E27FC236}">
                <a16:creationId xmlns:a16="http://schemas.microsoft.com/office/drawing/2014/main" id="{7373A01B-C811-1641-982E-88281054C5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2416" y="1446302"/>
            <a:ext cx="240851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24E2E13-B11B-1146-8650-AB462BB0D052}"/>
              </a:ext>
            </a:extLst>
          </p:cNvPr>
          <p:cNvSpPr txBox="1"/>
          <p:nvPr/>
        </p:nvSpPr>
        <p:spPr>
          <a:xfrm>
            <a:off x="5994914" y="2111559"/>
            <a:ext cx="3098541" cy="646331"/>
          </a:xfrm>
          <a:prstGeom prst="rect">
            <a:avLst/>
          </a:prstGeom>
          <a:noFill/>
        </p:spPr>
        <p:txBody>
          <a:bodyPr wrap="none" rtlCol="0">
            <a:spAutoFit/>
          </a:bodyPr>
          <a:lstStyle/>
          <a:p>
            <a:r>
              <a:rPr lang="en-US" dirty="0"/>
              <a:t>Parallel scalable dynamic mesh</a:t>
            </a:r>
          </a:p>
          <a:p>
            <a:r>
              <a:rPr lang="en-US" dirty="0"/>
              <a:t>Adaptation and balancing</a:t>
            </a:r>
            <a:r>
              <a:rPr lang="ru-RU" dirty="0"/>
              <a:t> </a:t>
            </a:r>
            <a:endParaRPr lang="en-US" dirty="0"/>
          </a:p>
        </p:txBody>
      </p:sp>
      <p:sp>
        <p:nvSpPr>
          <p:cNvPr id="10" name="TextBox 9">
            <a:extLst>
              <a:ext uri="{FF2B5EF4-FFF2-40B4-BE49-F238E27FC236}">
                <a16:creationId xmlns:a16="http://schemas.microsoft.com/office/drawing/2014/main" id="{C9FDB0C7-F88D-F947-8CD1-32E14C6607D7}"/>
              </a:ext>
            </a:extLst>
          </p:cNvPr>
          <p:cNvSpPr txBox="1"/>
          <p:nvPr/>
        </p:nvSpPr>
        <p:spPr>
          <a:xfrm>
            <a:off x="5994914" y="5889418"/>
            <a:ext cx="5006948" cy="369332"/>
          </a:xfrm>
          <a:prstGeom prst="rect">
            <a:avLst/>
          </a:prstGeom>
          <a:noFill/>
        </p:spPr>
        <p:txBody>
          <a:bodyPr wrap="none" rtlCol="0">
            <a:spAutoFit/>
          </a:bodyPr>
          <a:lstStyle/>
          <a:p>
            <a:r>
              <a:rPr lang="en-US" dirty="0" err="1"/>
              <a:t>AdaptiveMesh</a:t>
            </a:r>
            <a:r>
              <a:rPr lang="en-US" dirty="0"/>
              <a:t> example for general grid adaptation</a:t>
            </a:r>
            <a:r>
              <a:rPr lang="ru-RU" dirty="0"/>
              <a:t>.</a:t>
            </a:r>
          </a:p>
        </p:txBody>
      </p:sp>
      <p:sp>
        <p:nvSpPr>
          <p:cNvPr id="3" name="Date Placeholder 2">
            <a:extLst>
              <a:ext uri="{FF2B5EF4-FFF2-40B4-BE49-F238E27FC236}">
                <a16:creationId xmlns:a16="http://schemas.microsoft.com/office/drawing/2014/main" id="{40BD2BB8-F86F-7142-A6F2-98F451F135F7}"/>
              </a:ext>
            </a:extLst>
          </p:cNvPr>
          <p:cNvSpPr>
            <a:spLocks noGrp="1"/>
          </p:cNvSpPr>
          <p:nvPr>
            <p:ph type="dt" sz="half" idx="10"/>
          </p:nvPr>
        </p:nvSpPr>
        <p:spPr/>
        <p:txBody>
          <a:bodyPr/>
          <a:lstStyle/>
          <a:p>
            <a:r>
              <a:rPr lang="ru-RU"/>
              <a:t>12th June 2018</a:t>
            </a:r>
            <a:endParaRPr lang="ru-RU" dirty="0"/>
          </a:p>
        </p:txBody>
      </p:sp>
      <p:sp>
        <p:nvSpPr>
          <p:cNvPr id="6" name="Footer Placeholder 5">
            <a:extLst>
              <a:ext uri="{FF2B5EF4-FFF2-40B4-BE49-F238E27FC236}">
                <a16:creationId xmlns:a16="http://schemas.microsoft.com/office/drawing/2014/main" id="{D7713BF9-80E9-BF4B-AD80-DB72D2EF69B8}"/>
              </a:ext>
            </a:extLst>
          </p:cNvPr>
          <p:cNvSpPr>
            <a:spLocks noGrp="1"/>
          </p:cNvSpPr>
          <p:nvPr>
            <p:ph type="ftr" sz="quarter" idx="11"/>
          </p:nvPr>
        </p:nvSpPr>
        <p:spPr/>
        <p:txBody>
          <a:bodyPr/>
          <a:lstStyle/>
          <a:p>
            <a:r>
              <a:rPr lang="en-US"/>
              <a:t>ECCM-ECFD18</a:t>
            </a:r>
            <a:endParaRPr lang="ru-RU" dirty="0"/>
          </a:p>
        </p:txBody>
      </p:sp>
      <p:sp>
        <p:nvSpPr>
          <p:cNvPr id="11" name="Slide Number Placeholder 10">
            <a:extLst>
              <a:ext uri="{FF2B5EF4-FFF2-40B4-BE49-F238E27FC236}">
                <a16:creationId xmlns:a16="http://schemas.microsoft.com/office/drawing/2014/main" id="{954C728D-11A3-3146-BC89-7C9F61FE7133}"/>
              </a:ext>
            </a:extLst>
          </p:cNvPr>
          <p:cNvSpPr>
            <a:spLocks noGrp="1"/>
          </p:cNvSpPr>
          <p:nvPr>
            <p:ph type="sldNum" sz="quarter" idx="12"/>
          </p:nvPr>
        </p:nvSpPr>
        <p:spPr/>
        <p:txBody>
          <a:bodyPr/>
          <a:lstStyle/>
          <a:p>
            <a:fld id="{46F21316-FEC6-F24D-BA95-63BCA72FB409}" type="slidenum">
              <a:rPr lang="ru-RU" smtClean="0"/>
              <a:pPr/>
              <a:t>5</a:t>
            </a:fld>
            <a:endParaRPr lang="ru-RU"/>
          </a:p>
        </p:txBody>
      </p:sp>
    </p:spTree>
    <p:extLst>
      <p:ext uri="{BB962C8B-B14F-4D97-AF65-F5344CB8AC3E}">
        <p14:creationId xmlns:p14="http://schemas.microsoft.com/office/powerpoint/2010/main" val="372285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00D3-0BD1-7B46-9B00-FF20C9321799}"/>
              </a:ext>
            </a:extLst>
          </p:cNvPr>
          <p:cNvSpPr>
            <a:spLocks noGrp="1"/>
          </p:cNvSpPr>
          <p:nvPr>
            <p:ph type="title"/>
          </p:nvPr>
        </p:nvSpPr>
        <p:spPr/>
        <p:txBody>
          <a:bodyPr/>
          <a:lstStyle/>
          <a:p>
            <a:r>
              <a:rPr lang="en-US" dirty="0"/>
              <a:t>INMOST: Auto-differentiation</a:t>
            </a:r>
            <a:endParaRPr lang="ru-RU" dirty="0"/>
          </a:p>
        </p:txBody>
      </p:sp>
      <p:sp>
        <p:nvSpPr>
          <p:cNvPr id="3" name="Content Placeholder 2">
            <a:extLst>
              <a:ext uri="{FF2B5EF4-FFF2-40B4-BE49-F238E27FC236}">
                <a16:creationId xmlns:a16="http://schemas.microsoft.com/office/drawing/2014/main" id="{514AAC35-A95E-4A40-A436-B4E46C2FA497}"/>
              </a:ext>
            </a:extLst>
          </p:cNvPr>
          <p:cNvSpPr>
            <a:spLocks noGrp="1"/>
          </p:cNvSpPr>
          <p:nvPr>
            <p:ph sz="half" idx="1"/>
          </p:nvPr>
        </p:nvSpPr>
        <p:spPr/>
        <p:txBody>
          <a:bodyPr/>
          <a:lstStyle/>
          <a:p>
            <a:r>
              <a:rPr lang="en-US" dirty="0"/>
              <a:t>Computes </a:t>
            </a:r>
            <a:r>
              <a:rPr lang="en-US" b="1" dirty="0">
                <a:solidFill>
                  <a:schemeClr val="accent6">
                    <a:lumMod val="50000"/>
                  </a:schemeClr>
                </a:solidFill>
              </a:rPr>
              <a:t>Jacobian</a:t>
            </a:r>
            <a:r>
              <a:rPr lang="en-US" dirty="0"/>
              <a:t> matrix</a:t>
            </a:r>
            <a:r>
              <a:rPr lang="ru-RU" dirty="0"/>
              <a:t>.</a:t>
            </a:r>
          </a:p>
          <a:p>
            <a:r>
              <a:rPr lang="en-US" dirty="0"/>
              <a:t>Very </a:t>
            </a:r>
            <a:r>
              <a:rPr lang="en-US" b="1" dirty="0">
                <a:solidFill>
                  <a:schemeClr val="accent6">
                    <a:lumMod val="50000"/>
                  </a:schemeClr>
                </a:solidFill>
              </a:rPr>
              <a:t>useful</a:t>
            </a:r>
            <a:r>
              <a:rPr lang="en-US" dirty="0"/>
              <a:t> for </a:t>
            </a:r>
            <a:r>
              <a:rPr lang="en-US" b="1" dirty="0">
                <a:solidFill>
                  <a:srgbClr val="8C3C23"/>
                </a:solidFill>
              </a:rPr>
              <a:t>complex</a:t>
            </a:r>
            <a:r>
              <a:rPr lang="en-US" dirty="0"/>
              <a:t> nonlinear problems</a:t>
            </a:r>
            <a:r>
              <a:rPr lang="ru-RU" dirty="0"/>
              <a:t>.</a:t>
            </a:r>
          </a:p>
          <a:p>
            <a:r>
              <a:rPr lang="en-US" dirty="0"/>
              <a:t>INMOST provides</a:t>
            </a:r>
            <a:r>
              <a:rPr lang="ru-RU" dirty="0"/>
              <a:t> </a:t>
            </a:r>
            <a:r>
              <a:rPr lang="en-US" b="1" dirty="0">
                <a:solidFill>
                  <a:schemeClr val="accent6">
                    <a:lumMod val="50000"/>
                  </a:schemeClr>
                </a:solidFill>
              </a:rPr>
              <a:t>BLAS-like</a:t>
            </a:r>
            <a:r>
              <a:rPr lang="en-US" dirty="0"/>
              <a:t> linear</a:t>
            </a:r>
            <a:r>
              <a:rPr lang="ru-RU" dirty="0"/>
              <a:t> </a:t>
            </a:r>
            <a:r>
              <a:rPr lang="en-US" dirty="0"/>
              <a:t>algebra</a:t>
            </a:r>
            <a:r>
              <a:rPr lang="ru-RU" dirty="0"/>
              <a:t> </a:t>
            </a:r>
            <a:r>
              <a:rPr lang="en-US" dirty="0"/>
              <a:t>functionality with automatic differentiation</a:t>
            </a:r>
            <a:r>
              <a:rPr lang="ru-RU" dirty="0"/>
              <a:t>. </a:t>
            </a:r>
          </a:p>
          <a:p>
            <a:r>
              <a:rPr lang="en-US" dirty="0"/>
              <a:t>Most modelling examples further use this functionality</a:t>
            </a:r>
            <a:r>
              <a:rPr lang="ru-RU" dirty="0"/>
              <a:t>.</a:t>
            </a:r>
            <a:endParaRPr lang="en-US" dirty="0"/>
          </a:p>
          <a:p>
            <a:endParaRPr lang="ru-RU" dirty="0"/>
          </a:p>
        </p:txBody>
      </p:sp>
      <p:pic>
        <p:nvPicPr>
          <p:cNvPr id="5" name="Picture 15">
            <a:extLst>
              <a:ext uri="{FF2B5EF4-FFF2-40B4-BE49-F238E27FC236}">
                <a16:creationId xmlns:a16="http://schemas.microsoft.com/office/drawing/2014/main" id="{340C066B-7285-7B48-BAD8-73898BCC94C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096118"/>
            <a:ext cx="5181600" cy="181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0B4A678C-45DD-CF4D-A77C-D59E2713A6A0}"/>
              </a:ext>
            </a:extLst>
          </p:cNvPr>
          <p:cNvSpPr>
            <a:spLocks noGrp="1"/>
          </p:cNvSpPr>
          <p:nvPr>
            <p:ph type="dt" sz="half" idx="10"/>
          </p:nvPr>
        </p:nvSpPr>
        <p:spPr/>
        <p:txBody>
          <a:bodyPr/>
          <a:lstStyle/>
          <a:p>
            <a:r>
              <a:rPr lang="ru-RU"/>
              <a:t>12th June 2018</a:t>
            </a:r>
            <a:endParaRPr lang="ru-RU" dirty="0"/>
          </a:p>
        </p:txBody>
      </p:sp>
      <p:sp>
        <p:nvSpPr>
          <p:cNvPr id="6" name="Footer Placeholder 5">
            <a:extLst>
              <a:ext uri="{FF2B5EF4-FFF2-40B4-BE49-F238E27FC236}">
                <a16:creationId xmlns:a16="http://schemas.microsoft.com/office/drawing/2014/main" id="{75F58C71-70B9-544D-9111-CEB4563D1747}"/>
              </a:ext>
            </a:extLst>
          </p:cNvPr>
          <p:cNvSpPr>
            <a:spLocks noGrp="1"/>
          </p:cNvSpPr>
          <p:nvPr>
            <p:ph type="ftr" sz="quarter" idx="11"/>
          </p:nvPr>
        </p:nvSpPr>
        <p:spPr/>
        <p:txBody>
          <a:bodyPr/>
          <a:lstStyle/>
          <a:p>
            <a:r>
              <a:rPr lang="en-US"/>
              <a:t>ECCM-ECFD18</a:t>
            </a:r>
            <a:endParaRPr lang="ru-RU" dirty="0"/>
          </a:p>
        </p:txBody>
      </p:sp>
      <p:sp>
        <p:nvSpPr>
          <p:cNvPr id="7" name="Slide Number Placeholder 6">
            <a:extLst>
              <a:ext uri="{FF2B5EF4-FFF2-40B4-BE49-F238E27FC236}">
                <a16:creationId xmlns:a16="http://schemas.microsoft.com/office/drawing/2014/main" id="{20DD93AA-3D23-024C-BF3A-9033FC87D40A}"/>
              </a:ext>
            </a:extLst>
          </p:cNvPr>
          <p:cNvSpPr>
            <a:spLocks noGrp="1"/>
          </p:cNvSpPr>
          <p:nvPr>
            <p:ph type="sldNum" sz="quarter" idx="12"/>
          </p:nvPr>
        </p:nvSpPr>
        <p:spPr/>
        <p:txBody>
          <a:bodyPr/>
          <a:lstStyle/>
          <a:p>
            <a:fld id="{46F21316-FEC6-F24D-BA95-63BCA72FB409}" type="slidenum">
              <a:rPr lang="ru-RU" smtClean="0"/>
              <a:pPr/>
              <a:t>6</a:t>
            </a:fld>
            <a:endParaRPr lang="ru-RU"/>
          </a:p>
        </p:txBody>
      </p:sp>
    </p:spTree>
    <p:extLst>
      <p:ext uri="{BB962C8B-B14F-4D97-AF65-F5344CB8AC3E}">
        <p14:creationId xmlns:p14="http://schemas.microsoft.com/office/powerpoint/2010/main" val="183095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B2D8-C9BB-9549-ABEF-3580B4C60391}"/>
              </a:ext>
            </a:extLst>
          </p:cNvPr>
          <p:cNvSpPr>
            <a:spLocks noGrp="1"/>
          </p:cNvSpPr>
          <p:nvPr>
            <p:ph type="title"/>
          </p:nvPr>
        </p:nvSpPr>
        <p:spPr/>
        <p:txBody>
          <a:bodyPr/>
          <a:lstStyle/>
          <a:p>
            <a:r>
              <a:rPr lang="en-US" dirty="0"/>
              <a:t>INMOST: Solvers</a:t>
            </a:r>
            <a:endParaRPr lang="ru-RU" dirty="0"/>
          </a:p>
        </p:txBody>
      </p:sp>
      <p:sp>
        <p:nvSpPr>
          <p:cNvPr id="3" name="Content Placeholder 2">
            <a:extLst>
              <a:ext uri="{FF2B5EF4-FFF2-40B4-BE49-F238E27FC236}">
                <a16:creationId xmlns:a16="http://schemas.microsoft.com/office/drawing/2014/main" id="{8988CA64-E167-C040-A3F6-CB61B745BC71}"/>
              </a:ext>
            </a:extLst>
          </p:cNvPr>
          <p:cNvSpPr>
            <a:spLocks noGrp="1"/>
          </p:cNvSpPr>
          <p:nvPr>
            <p:ph sz="half" idx="1"/>
          </p:nvPr>
        </p:nvSpPr>
        <p:spPr/>
        <p:txBody>
          <a:bodyPr>
            <a:normAutofit lnSpcReduction="10000"/>
          </a:bodyPr>
          <a:lstStyle/>
          <a:p>
            <a:r>
              <a:rPr lang="en-US" b="1" dirty="0">
                <a:solidFill>
                  <a:schemeClr val="accent6">
                    <a:lumMod val="50000"/>
                  </a:schemeClr>
                </a:solidFill>
              </a:rPr>
              <a:t>Easy</a:t>
            </a:r>
            <a:r>
              <a:rPr lang="en-US" dirty="0"/>
              <a:t> structures for assembly of distributed linear systems in parallel</a:t>
            </a:r>
            <a:r>
              <a:rPr lang="ru-RU" dirty="0"/>
              <a:t>. </a:t>
            </a:r>
            <a:endParaRPr lang="en-US" dirty="0"/>
          </a:p>
          <a:p>
            <a:r>
              <a:rPr lang="en-US" b="1" dirty="0">
                <a:solidFill>
                  <a:schemeClr val="accent6">
                    <a:lumMod val="50000"/>
                  </a:schemeClr>
                </a:solidFill>
              </a:rPr>
              <a:t>Distributed</a:t>
            </a:r>
            <a:r>
              <a:rPr lang="en-US" dirty="0"/>
              <a:t> solve:</a:t>
            </a:r>
            <a:endParaRPr lang="ru-RU" dirty="0"/>
          </a:p>
          <a:p>
            <a:pPr lvl="1"/>
            <a:r>
              <a:rPr lang="en-US" dirty="0"/>
              <a:t>Call to</a:t>
            </a:r>
            <a:r>
              <a:rPr lang="ru-RU" dirty="0"/>
              <a:t> </a:t>
            </a:r>
            <a:r>
              <a:rPr lang="en-US" dirty="0" err="1"/>
              <a:t>PETSc</a:t>
            </a:r>
            <a:r>
              <a:rPr lang="en-US" dirty="0"/>
              <a:t>, </a:t>
            </a:r>
            <a:r>
              <a:rPr lang="en-US" dirty="0" err="1"/>
              <a:t>Trilinos</a:t>
            </a:r>
            <a:r>
              <a:rPr lang="en-US" dirty="0"/>
              <a:t>, </a:t>
            </a:r>
            <a:r>
              <a:rPr lang="en-US" dirty="0" err="1"/>
              <a:t>SuperLU</a:t>
            </a:r>
            <a:r>
              <a:rPr lang="en-US" dirty="0"/>
              <a:t>, </a:t>
            </a:r>
            <a:r>
              <a:rPr lang="en-US" dirty="0" err="1"/>
              <a:t>Hypre</a:t>
            </a:r>
            <a:r>
              <a:rPr lang="en-US" dirty="0"/>
              <a:t>.</a:t>
            </a:r>
          </a:p>
          <a:p>
            <a:pPr lvl="1"/>
            <a:r>
              <a:rPr lang="en-US" dirty="0"/>
              <a:t>Methods by</a:t>
            </a:r>
            <a:r>
              <a:rPr lang="ru-RU" dirty="0"/>
              <a:t> </a:t>
            </a:r>
            <a:r>
              <a:rPr lang="en-US" dirty="0" err="1"/>
              <a:t>Kaporin</a:t>
            </a:r>
            <a:r>
              <a:rPr lang="en-US" dirty="0"/>
              <a:t> and </a:t>
            </a:r>
            <a:r>
              <a:rPr lang="en-US" dirty="0" err="1"/>
              <a:t>Konshin</a:t>
            </a:r>
            <a:r>
              <a:rPr lang="ru-RU" dirty="0"/>
              <a:t>.</a:t>
            </a:r>
          </a:p>
          <a:p>
            <a:pPr lvl="1"/>
            <a:r>
              <a:rPr lang="en-US" dirty="0"/>
              <a:t>My own </a:t>
            </a:r>
            <a:r>
              <a:rPr lang="en-US" dirty="0" err="1"/>
              <a:t>developements</a:t>
            </a:r>
            <a:r>
              <a:rPr lang="ru-RU" dirty="0"/>
              <a:t>.</a:t>
            </a:r>
          </a:p>
          <a:p>
            <a:r>
              <a:rPr lang="en-US" b="1" dirty="0">
                <a:solidFill>
                  <a:schemeClr val="accent6">
                    <a:lumMod val="50000"/>
                  </a:schemeClr>
                </a:solidFill>
              </a:rPr>
              <a:t>Also</a:t>
            </a:r>
            <a:r>
              <a:rPr lang="en-US" dirty="0"/>
              <a:t>: mesh balancing and migration</a:t>
            </a:r>
            <a:r>
              <a:rPr lang="ru-RU" dirty="0"/>
              <a:t>, </a:t>
            </a:r>
            <a:r>
              <a:rPr lang="en-US" dirty="0"/>
              <a:t>any number of ghost layers</a:t>
            </a:r>
            <a:r>
              <a:rPr lang="ru-RU" dirty="0"/>
              <a:t>, </a:t>
            </a:r>
            <a:r>
              <a:rPr lang="en-US" dirty="0"/>
              <a:t>grid data exchange</a:t>
            </a:r>
            <a:r>
              <a:rPr lang="ru-RU" dirty="0"/>
              <a:t>.</a:t>
            </a:r>
          </a:p>
          <a:p>
            <a:endParaRPr lang="ru-RU" dirty="0"/>
          </a:p>
        </p:txBody>
      </p:sp>
      <p:pic>
        <p:nvPicPr>
          <p:cNvPr id="5" name="Content Placeholder 4">
            <a:extLst>
              <a:ext uri="{FF2B5EF4-FFF2-40B4-BE49-F238E27FC236}">
                <a16:creationId xmlns:a16="http://schemas.microsoft.com/office/drawing/2014/main" id="{DF5B8AB4-FEDD-2B4E-A72D-FA91068C3AA5}"/>
              </a:ext>
            </a:extLst>
          </p:cNvPr>
          <p:cNvPicPr>
            <a:picLocks noGrp="1" noChangeAspect="1"/>
          </p:cNvPicPr>
          <p:nvPr>
            <p:ph sz="half" idx="2"/>
          </p:nvPr>
        </p:nvPicPr>
        <p:blipFill>
          <a:blip r:embed="rId2"/>
          <a:stretch>
            <a:fillRect/>
          </a:stretch>
        </p:blipFill>
        <p:spPr>
          <a:xfrm>
            <a:off x="6711950" y="1893094"/>
            <a:ext cx="4102100" cy="4216400"/>
          </a:xfrm>
          <a:prstGeom prst="rect">
            <a:avLst/>
          </a:prstGeom>
        </p:spPr>
      </p:pic>
      <p:sp>
        <p:nvSpPr>
          <p:cNvPr id="4" name="Date Placeholder 3">
            <a:extLst>
              <a:ext uri="{FF2B5EF4-FFF2-40B4-BE49-F238E27FC236}">
                <a16:creationId xmlns:a16="http://schemas.microsoft.com/office/drawing/2014/main" id="{3A3F198A-A345-DF45-A7E3-A470ED061F95}"/>
              </a:ext>
            </a:extLst>
          </p:cNvPr>
          <p:cNvSpPr>
            <a:spLocks noGrp="1"/>
          </p:cNvSpPr>
          <p:nvPr>
            <p:ph type="dt" sz="half" idx="10"/>
          </p:nvPr>
        </p:nvSpPr>
        <p:spPr/>
        <p:txBody>
          <a:bodyPr/>
          <a:lstStyle/>
          <a:p>
            <a:r>
              <a:rPr lang="ru-RU"/>
              <a:t>12th June 2018</a:t>
            </a:r>
            <a:endParaRPr lang="ru-RU" dirty="0"/>
          </a:p>
        </p:txBody>
      </p:sp>
      <p:sp>
        <p:nvSpPr>
          <p:cNvPr id="6" name="Footer Placeholder 5">
            <a:extLst>
              <a:ext uri="{FF2B5EF4-FFF2-40B4-BE49-F238E27FC236}">
                <a16:creationId xmlns:a16="http://schemas.microsoft.com/office/drawing/2014/main" id="{459B70EA-A2CB-E54D-946A-41B9142211F7}"/>
              </a:ext>
            </a:extLst>
          </p:cNvPr>
          <p:cNvSpPr>
            <a:spLocks noGrp="1"/>
          </p:cNvSpPr>
          <p:nvPr>
            <p:ph type="ftr" sz="quarter" idx="11"/>
          </p:nvPr>
        </p:nvSpPr>
        <p:spPr/>
        <p:txBody>
          <a:bodyPr/>
          <a:lstStyle/>
          <a:p>
            <a:r>
              <a:rPr lang="en-US"/>
              <a:t>ECCM-ECFD18</a:t>
            </a:r>
            <a:endParaRPr lang="ru-RU" dirty="0"/>
          </a:p>
        </p:txBody>
      </p:sp>
      <p:sp>
        <p:nvSpPr>
          <p:cNvPr id="7" name="Slide Number Placeholder 6">
            <a:extLst>
              <a:ext uri="{FF2B5EF4-FFF2-40B4-BE49-F238E27FC236}">
                <a16:creationId xmlns:a16="http://schemas.microsoft.com/office/drawing/2014/main" id="{C679B5EC-CAD1-2343-B421-C6A7BCAC411A}"/>
              </a:ext>
            </a:extLst>
          </p:cNvPr>
          <p:cNvSpPr>
            <a:spLocks noGrp="1"/>
          </p:cNvSpPr>
          <p:nvPr>
            <p:ph type="sldNum" sz="quarter" idx="12"/>
          </p:nvPr>
        </p:nvSpPr>
        <p:spPr/>
        <p:txBody>
          <a:bodyPr/>
          <a:lstStyle/>
          <a:p>
            <a:fld id="{46F21316-FEC6-F24D-BA95-63BCA72FB409}" type="slidenum">
              <a:rPr lang="ru-RU" smtClean="0"/>
              <a:pPr/>
              <a:t>7</a:t>
            </a:fld>
            <a:endParaRPr lang="ru-RU"/>
          </a:p>
        </p:txBody>
      </p:sp>
    </p:spTree>
    <p:extLst>
      <p:ext uri="{BB962C8B-B14F-4D97-AF65-F5344CB8AC3E}">
        <p14:creationId xmlns:p14="http://schemas.microsoft.com/office/powerpoint/2010/main" val="370072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B2D8-C9BB-9549-ABEF-3580B4C60391}"/>
              </a:ext>
            </a:extLst>
          </p:cNvPr>
          <p:cNvSpPr>
            <a:spLocks noGrp="1"/>
          </p:cNvSpPr>
          <p:nvPr>
            <p:ph type="title"/>
          </p:nvPr>
        </p:nvSpPr>
        <p:spPr/>
        <p:txBody>
          <a:bodyPr/>
          <a:lstStyle/>
          <a:p>
            <a:r>
              <a:rPr lang="en-US" dirty="0"/>
              <a:t>INMOST: Multiphysics</a:t>
            </a:r>
            <a:endParaRPr lang="ru-RU" dirty="0"/>
          </a:p>
        </p:txBody>
      </p:sp>
      <p:sp>
        <p:nvSpPr>
          <p:cNvPr id="3" name="Content Placeholder 2">
            <a:extLst>
              <a:ext uri="{FF2B5EF4-FFF2-40B4-BE49-F238E27FC236}">
                <a16:creationId xmlns:a16="http://schemas.microsoft.com/office/drawing/2014/main" id="{8988CA64-E167-C040-A3F6-CB61B745BC71}"/>
              </a:ext>
            </a:extLst>
          </p:cNvPr>
          <p:cNvSpPr>
            <a:spLocks noGrp="1"/>
          </p:cNvSpPr>
          <p:nvPr>
            <p:ph sz="half" idx="1"/>
          </p:nvPr>
        </p:nvSpPr>
        <p:spPr>
          <a:xfrm>
            <a:off x="838200" y="1473534"/>
            <a:ext cx="4758268" cy="4882816"/>
          </a:xfrm>
        </p:spPr>
        <p:txBody>
          <a:bodyPr>
            <a:normAutofit fontScale="92500"/>
          </a:bodyPr>
          <a:lstStyle/>
          <a:p>
            <a:r>
              <a:rPr lang="en-US" dirty="0"/>
              <a:t>Decouple simulator by </a:t>
            </a:r>
            <a:r>
              <a:rPr lang="en-US" b="1" dirty="0">
                <a:solidFill>
                  <a:schemeClr val="accent6">
                    <a:lumMod val="50000"/>
                  </a:schemeClr>
                </a:solidFill>
              </a:rPr>
              <a:t>models</a:t>
            </a:r>
            <a:r>
              <a:rPr lang="en-US" dirty="0">
                <a:solidFill>
                  <a:schemeClr val="accent6">
                    <a:lumMod val="50000"/>
                  </a:schemeClr>
                </a:solidFill>
              </a:rPr>
              <a:t>.</a:t>
            </a:r>
          </a:p>
          <a:p>
            <a:r>
              <a:rPr lang="en-US" dirty="0"/>
              <a:t>Models are coupled by </a:t>
            </a:r>
            <a:r>
              <a:rPr lang="en-US" b="1" dirty="0">
                <a:solidFill>
                  <a:schemeClr val="accent6">
                    <a:lumMod val="50000"/>
                  </a:schemeClr>
                </a:solidFill>
              </a:rPr>
              <a:t>functions</a:t>
            </a:r>
            <a:r>
              <a:rPr lang="en-US" dirty="0"/>
              <a:t>: </a:t>
            </a:r>
          </a:p>
          <a:p>
            <a:pPr lvl="1"/>
            <a:r>
              <a:rPr lang="en-US" dirty="0"/>
              <a:t>mobility, density, porosity, etc.</a:t>
            </a:r>
          </a:p>
          <a:p>
            <a:r>
              <a:rPr lang="en-US" dirty="0"/>
              <a:t>Or by </a:t>
            </a:r>
            <a:r>
              <a:rPr lang="en-US" b="1" dirty="0">
                <a:solidFill>
                  <a:schemeClr val="accent6">
                    <a:lumMod val="50000"/>
                  </a:schemeClr>
                </a:solidFill>
              </a:rPr>
              <a:t>coupling</a:t>
            </a:r>
            <a:r>
              <a:rPr lang="en-US" dirty="0"/>
              <a:t> terms: </a:t>
            </a:r>
          </a:p>
          <a:p>
            <a:pPr lvl="1"/>
            <a:r>
              <a:rPr lang="en-US" dirty="0" err="1"/>
              <a:t>Biot</a:t>
            </a:r>
            <a:r>
              <a:rPr lang="en-US" dirty="0"/>
              <a:t> term, incompressibility, capillarity, etc.</a:t>
            </a:r>
          </a:p>
          <a:p>
            <a:r>
              <a:rPr lang="en-US" dirty="0"/>
              <a:t>INMOST can </a:t>
            </a:r>
            <a:r>
              <a:rPr lang="en-US" b="1" dirty="0">
                <a:solidFill>
                  <a:schemeClr val="accent6">
                    <a:lumMod val="50000"/>
                  </a:schemeClr>
                </a:solidFill>
              </a:rPr>
              <a:t>manage</a:t>
            </a:r>
            <a:r>
              <a:rPr lang="en-US" dirty="0"/>
              <a:t>:</a:t>
            </a:r>
          </a:p>
          <a:p>
            <a:pPr lvl="1"/>
            <a:r>
              <a:rPr lang="en-US" dirty="0"/>
              <a:t>Models, unknowns, functions, couplings, assembly of residual and Jacobian.</a:t>
            </a:r>
          </a:p>
          <a:p>
            <a:r>
              <a:rPr lang="en-US" b="1" dirty="0">
                <a:solidFill>
                  <a:schemeClr val="accent6">
                    <a:lumMod val="50000"/>
                  </a:schemeClr>
                </a:solidFill>
              </a:rPr>
              <a:t>Fully implicit</a:t>
            </a:r>
            <a:r>
              <a:rPr lang="en-US" dirty="0"/>
              <a:t> solution.</a:t>
            </a:r>
            <a:endParaRPr lang="ru-RU" dirty="0"/>
          </a:p>
        </p:txBody>
      </p:sp>
      <p:sp>
        <p:nvSpPr>
          <p:cNvPr id="4" name="Date Placeholder 3">
            <a:extLst>
              <a:ext uri="{FF2B5EF4-FFF2-40B4-BE49-F238E27FC236}">
                <a16:creationId xmlns:a16="http://schemas.microsoft.com/office/drawing/2014/main" id="{3A3F198A-A345-DF45-A7E3-A470ED061F95}"/>
              </a:ext>
            </a:extLst>
          </p:cNvPr>
          <p:cNvSpPr>
            <a:spLocks noGrp="1"/>
          </p:cNvSpPr>
          <p:nvPr>
            <p:ph type="dt" sz="half" idx="10"/>
          </p:nvPr>
        </p:nvSpPr>
        <p:spPr/>
        <p:txBody>
          <a:bodyPr/>
          <a:lstStyle/>
          <a:p>
            <a:r>
              <a:rPr lang="ru-RU"/>
              <a:t>12th June 2018</a:t>
            </a:r>
            <a:endParaRPr lang="ru-RU" dirty="0"/>
          </a:p>
        </p:txBody>
      </p:sp>
      <p:sp>
        <p:nvSpPr>
          <p:cNvPr id="6" name="Footer Placeholder 5">
            <a:extLst>
              <a:ext uri="{FF2B5EF4-FFF2-40B4-BE49-F238E27FC236}">
                <a16:creationId xmlns:a16="http://schemas.microsoft.com/office/drawing/2014/main" id="{459B70EA-A2CB-E54D-946A-41B9142211F7}"/>
              </a:ext>
            </a:extLst>
          </p:cNvPr>
          <p:cNvSpPr>
            <a:spLocks noGrp="1"/>
          </p:cNvSpPr>
          <p:nvPr>
            <p:ph type="ftr" sz="quarter" idx="11"/>
          </p:nvPr>
        </p:nvSpPr>
        <p:spPr/>
        <p:txBody>
          <a:bodyPr/>
          <a:lstStyle/>
          <a:p>
            <a:r>
              <a:rPr lang="en-US"/>
              <a:t>ECCM-ECFD18</a:t>
            </a:r>
            <a:endParaRPr lang="ru-RU" dirty="0"/>
          </a:p>
        </p:txBody>
      </p:sp>
      <p:sp>
        <p:nvSpPr>
          <p:cNvPr id="7" name="Slide Number Placeholder 6">
            <a:extLst>
              <a:ext uri="{FF2B5EF4-FFF2-40B4-BE49-F238E27FC236}">
                <a16:creationId xmlns:a16="http://schemas.microsoft.com/office/drawing/2014/main" id="{C679B5EC-CAD1-2343-B421-C6A7BCAC411A}"/>
              </a:ext>
            </a:extLst>
          </p:cNvPr>
          <p:cNvSpPr>
            <a:spLocks noGrp="1"/>
          </p:cNvSpPr>
          <p:nvPr>
            <p:ph type="sldNum" sz="quarter" idx="12"/>
          </p:nvPr>
        </p:nvSpPr>
        <p:spPr/>
        <p:txBody>
          <a:bodyPr/>
          <a:lstStyle/>
          <a:p>
            <a:fld id="{46F21316-FEC6-F24D-BA95-63BCA72FB409}" type="slidenum">
              <a:rPr lang="ru-RU" smtClean="0"/>
              <a:pPr/>
              <a:t>8</a:t>
            </a:fld>
            <a:endParaRPr lang="ru-RU"/>
          </a:p>
        </p:txBody>
      </p:sp>
      <p:sp>
        <p:nvSpPr>
          <p:cNvPr id="10" name="Rectangle 9">
            <a:extLst>
              <a:ext uri="{FF2B5EF4-FFF2-40B4-BE49-F238E27FC236}">
                <a16:creationId xmlns:a16="http://schemas.microsoft.com/office/drawing/2014/main" id="{3CBF21F9-6A4D-0441-9646-70B9F5AA4964}"/>
              </a:ext>
            </a:extLst>
          </p:cNvPr>
          <p:cNvSpPr/>
          <p:nvPr/>
        </p:nvSpPr>
        <p:spPr>
          <a:xfrm>
            <a:off x="7239000" y="2368100"/>
            <a:ext cx="1371600" cy="1123100"/>
          </a:xfrm>
          <a:prstGeom prst="rect">
            <a:avLst/>
          </a:prstGeom>
          <a:solidFill>
            <a:schemeClr val="accent4">
              <a:lumMod val="60000"/>
              <a:lumOff val="40000"/>
            </a:schemeClr>
          </a:solidFill>
          <a:ln w="25400" cap="flat">
            <a:solidFill>
              <a:schemeClr val="accent4">
                <a:lumMod val="75000"/>
              </a:schemeClr>
            </a:solidFill>
            <a:round/>
          </a:ln>
          <a:effectLst>
            <a:softEdge rad="0"/>
          </a:effectLst>
          <a:scene3d>
            <a:camera prst="orthographicFront"/>
            <a:lightRig rig="threePt" dir="t"/>
          </a:scene3d>
          <a:sp3d prstMaterial="powder"/>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Deformation</a:t>
            </a:r>
            <a:endParaRPr lang="ru-RU" dirty="0"/>
          </a:p>
        </p:txBody>
      </p:sp>
      <p:sp>
        <p:nvSpPr>
          <p:cNvPr id="11" name="Rectangle 10">
            <a:extLst>
              <a:ext uri="{FF2B5EF4-FFF2-40B4-BE49-F238E27FC236}">
                <a16:creationId xmlns:a16="http://schemas.microsoft.com/office/drawing/2014/main" id="{F6246161-DB7F-FD45-ADD8-8D163D3D94C6}"/>
              </a:ext>
            </a:extLst>
          </p:cNvPr>
          <p:cNvSpPr/>
          <p:nvPr/>
        </p:nvSpPr>
        <p:spPr>
          <a:xfrm>
            <a:off x="8610600" y="3506567"/>
            <a:ext cx="990600" cy="778931"/>
          </a:xfrm>
          <a:prstGeom prst="rect">
            <a:avLst/>
          </a:prstGeom>
          <a:solidFill>
            <a:schemeClr val="accent1">
              <a:lumMod val="60000"/>
              <a:lumOff val="40000"/>
            </a:schemeClr>
          </a:solidFill>
          <a:ln w="25400" cap="flat">
            <a:solidFill>
              <a:schemeClr val="accent1">
                <a:lumMod val="75000"/>
              </a:schemeClr>
            </a:solidFill>
            <a:round/>
          </a:ln>
          <a:effectLst>
            <a:softEdge rad="0"/>
          </a:effectLst>
          <a:scene3d>
            <a:camera prst="orthographicFront"/>
            <a:lightRig rig="threePt" dir="t"/>
          </a:scene3d>
          <a:sp3d prstMaterial="powder"/>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Flow</a:t>
            </a:r>
            <a:endParaRPr lang="ru-RU" dirty="0"/>
          </a:p>
        </p:txBody>
      </p:sp>
      <p:sp>
        <p:nvSpPr>
          <p:cNvPr id="12" name="Rectangle 11">
            <a:extLst>
              <a:ext uri="{FF2B5EF4-FFF2-40B4-BE49-F238E27FC236}">
                <a16:creationId xmlns:a16="http://schemas.microsoft.com/office/drawing/2014/main" id="{37897A8D-A17B-D444-AABD-4A824F74D3DA}"/>
              </a:ext>
            </a:extLst>
          </p:cNvPr>
          <p:cNvSpPr/>
          <p:nvPr/>
        </p:nvSpPr>
        <p:spPr>
          <a:xfrm>
            <a:off x="9601199" y="4285499"/>
            <a:ext cx="922867" cy="899040"/>
          </a:xfrm>
          <a:prstGeom prst="rect">
            <a:avLst/>
          </a:prstGeom>
          <a:solidFill>
            <a:schemeClr val="accent6">
              <a:lumMod val="40000"/>
              <a:lumOff val="60000"/>
            </a:schemeClr>
          </a:solidFill>
          <a:ln w="25400" cap="flat">
            <a:solidFill>
              <a:schemeClr val="accent6">
                <a:lumMod val="75000"/>
              </a:schemeClr>
            </a:solidFill>
            <a:round/>
          </a:ln>
          <a:effectLst>
            <a:softEdge rad="0"/>
          </a:effectLst>
          <a:scene3d>
            <a:camera prst="orthographicFront"/>
            <a:lightRig rig="threePt" dir="t"/>
          </a:scene3d>
          <a:sp3d prstMaterial="powder"/>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Fluids</a:t>
            </a:r>
          </a:p>
        </p:txBody>
      </p:sp>
      <p:sp>
        <p:nvSpPr>
          <p:cNvPr id="13" name="Rectangle 12">
            <a:extLst>
              <a:ext uri="{FF2B5EF4-FFF2-40B4-BE49-F238E27FC236}">
                <a16:creationId xmlns:a16="http://schemas.microsoft.com/office/drawing/2014/main" id="{B860740E-2F56-4C42-846A-6F8759C2F02F}"/>
              </a:ext>
            </a:extLst>
          </p:cNvPr>
          <p:cNvSpPr/>
          <p:nvPr/>
        </p:nvSpPr>
        <p:spPr>
          <a:xfrm>
            <a:off x="10524066" y="5184539"/>
            <a:ext cx="1084829" cy="778932"/>
          </a:xfrm>
          <a:prstGeom prst="rect">
            <a:avLst/>
          </a:prstGeom>
          <a:solidFill>
            <a:schemeClr val="accent2">
              <a:lumMod val="75000"/>
            </a:schemeClr>
          </a:solidFill>
          <a:ln w="25400" cap="flat">
            <a:solidFill>
              <a:srgbClr val="930001"/>
            </a:solidFill>
            <a:round/>
          </a:ln>
          <a:effectLst>
            <a:softEdge rad="0"/>
          </a:effectLst>
          <a:scene3d>
            <a:camera prst="orthographicFront"/>
            <a:lightRig rig="threePt" dir="t"/>
          </a:scene3d>
          <a:sp3d prstMaterial="powder"/>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Thermal</a:t>
            </a:r>
            <a:endParaRPr lang="ru-RU" dirty="0"/>
          </a:p>
        </p:txBody>
      </p:sp>
      <p:sp>
        <p:nvSpPr>
          <p:cNvPr id="14" name="Left Brace 13">
            <a:extLst>
              <a:ext uri="{FF2B5EF4-FFF2-40B4-BE49-F238E27FC236}">
                <a16:creationId xmlns:a16="http://schemas.microsoft.com/office/drawing/2014/main" id="{0D5C758C-D20A-0D4A-A48B-7500ADC74063}"/>
              </a:ext>
            </a:extLst>
          </p:cNvPr>
          <p:cNvSpPr/>
          <p:nvPr/>
        </p:nvSpPr>
        <p:spPr>
          <a:xfrm>
            <a:off x="6925734" y="2368099"/>
            <a:ext cx="282708" cy="10893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6" name="Left Brace 15">
            <a:extLst>
              <a:ext uri="{FF2B5EF4-FFF2-40B4-BE49-F238E27FC236}">
                <a16:creationId xmlns:a16="http://schemas.microsoft.com/office/drawing/2014/main" id="{CEA52D75-130F-8446-9AF6-47BD5C6CD630}"/>
              </a:ext>
            </a:extLst>
          </p:cNvPr>
          <p:cNvSpPr/>
          <p:nvPr/>
        </p:nvSpPr>
        <p:spPr>
          <a:xfrm rot="5400000">
            <a:off x="7809770" y="1577061"/>
            <a:ext cx="192882" cy="1408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7" name="TextBox 16">
            <a:extLst>
              <a:ext uri="{FF2B5EF4-FFF2-40B4-BE49-F238E27FC236}">
                <a16:creationId xmlns:a16="http://schemas.microsoft.com/office/drawing/2014/main" id="{C3687E66-245D-9345-960C-A291D00608BA}"/>
              </a:ext>
            </a:extLst>
          </p:cNvPr>
          <p:cNvSpPr txBox="1"/>
          <p:nvPr/>
        </p:nvSpPr>
        <p:spPr>
          <a:xfrm>
            <a:off x="7558295" y="1795169"/>
            <a:ext cx="695832" cy="369332"/>
          </a:xfrm>
          <a:prstGeom prst="rect">
            <a:avLst/>
          </a:prstGeom>
          <a:noFill/>
        </p:spPr>
        <p:txBody>
          <a:bodyPr wrap="square" rtlCol="0">
            <a:spAutoFit/>
          </a:bodyPr>
          <a:lstStyle/>
          <a:p>
            <a:r>
              <a:rPr lang="en-US" b="1" dirty="0" err="1">
                <a:solidFill>
                  <a:srgbClr val="C00000"/>
                </a:solidFill>
              </a:rPr>
              <a:t>u,v,w</a:t>
            </a:r>
            <a:endParaRPr lang="ru-RU" b="1" dirty="0">
              <a:solidFill>
                <a:srgbClr val="C00000"/>
              </a:solidFill>
            </a:endParaRPr>
          </a:p>
        </p:txBody>
      </p:sp>
      <p:sp>
        <p:nvSpPr>
          <p:cNvPr id="19" name="Left Brace 18">
            <a:extLst>
              <a:ext uri="{FF2B5EF4-FFF2-40B4-BE49-F238E27FC236}">
                <a16:creationId xmlns:a16="http://schemas.microsoft.com/office/drawing/2014/main" id="{2CD4F737-24CD-844C-B481-D538FE99EDBC}"/>
              </a:ext>
            </a:extLst>
          </p:cNvPr>
          <p:cNvSpPr/>
          <p:nvPr/>
        </p:nvSpPr>
        <p:spPr>
          <a:xfrm rot="5400000">
            <a:off x="9014483" y="1791176"/>
            <a:ext cx="213389" cy="96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0" name="TextBox 19">
            <a:extLst>
              <a:ext uri="{FF2B5EF4-FFF2-40B4-BE49-F238E27FC236}">
                <a16:creationId xmlns:a16="http://schemas.microsoft.com/office/drawing/2014/main" id="{14880A81-8194-7C43-8C9F-AC1474EAC476}"/>
              </a:ext>
            </a:extLst>
          </p:cNvPr>
          <p:cNvSpPr txBox="1"/>
          <p:nvPr/>
        </p:nvSpPr>
        <p:spPr>
          <a:xfrm>
            <a:off x="8974665" y="1830218"/>
            <a:ext cx="306494" cy="369332"/>
          </a:xfrm>
          <a:prstGeom prst="rect">
            <a:avLst/>
          </a:prstGeom>
          <a:noFill/>
        </p:spPr>
        <p:txBody>
          <a:bodyPr wrap="square" rtlCol="0">
            <a:spAutoFit/>
          </a:bodyPr>
          <a:lstStyle/>
          <a:p>
            <a:r>
              <a:rPr lang="en-US" b="1" dirty="0">
                <a:solidFill>
                  <a:srgbClr val="C00000"/>
                </a:solidFill>
              </a:rPr>
              <a:t>p</a:t>
            </a:r>
            <a:endParaRPr lang="ru-RU" b="1" dirty="0">
              <a:solidFill>
                <a:srgbClr val="C00000"/>
              </a:solidFill>
            </a:endParaRPr>
          </a:p>
        </p:txBody>
      </p:sp>
      <p:sp>
        <p:nvSpPr>
          <p:cNvPr id="21" name="TextBox 20">
            <a:extLst>
              <a:ext uri="{FF2B5EF4-FFF2-40B4-BE49-F238E27FC236}">
                <a16:creationId xmlns:a16="http://schemas.microsoft.com/office/drawing/2014/main" id="{F3ADA1C5-7312-8F44-8420-F7E4EF0F3642}"/>
              </a:ext>
            </a:extLst>
          </p:cNvPr>
          <p:cNvSpPr txBox="1"/>
          <p:nvPr/>
        </p:nvSpPr>
        <p:spPr>
          <a:xfrm>
            <a:off x="5974553" y="2728118"/>
            <a:ext cx="1033296" cy="369332"/>
          </a:xfrm>
          <a:prstGeom prst="rect">
            <a:avLst/>
          </a:prstGeom>
          <a:noFill/>
        </p:spPr>
        <p:txBody>
          <a:bodyPr wrap="none" rtlCol="0">
            <a:spAutoFit/>
          </a:bodyPr>
          <a:lstStyle/>
          <a:p>
            <a:r>
              <a:rPr lang="en-US" b="1" dirty="0">
                <a:solidFill>
                  <a:schemeClr val="accent6">
                    <a:lumMod val="50000"/>
                  </a:schemeClr>
                </a:solidFill>
              </a:rPr>
              <a:t>Elasticity</a:t>
            </a:r>
            <a:endParaRPr lang="ru-RU" b="1" dirty="0">
              <a:solidFill>
                <a:schemeClr val="accent6">
                  <a:lumMod val="50000"/>
                </a:schemeClr>
              </a:solidFill>
            </a:endParaRPr>
          </a:p>
        </p:txBody>
      </p:sp>
      <p:sp>
        <p:nvSpPr>
          <p:cNvPr id="22" name="TextBox 21">
            <a:extLst>
              <a:ext uri="{FF2B5EF4-FFF2-40B4-BE49-F238E27FC236}">
                <a16:creationId xmlns:a16="http://schemas.microsoft.com/office/drawing/2014/main" id="{66DC5D0B-40CB-B74C-8144-0AEADB9FB4E8}"/>
              </a:ext>
            </a:extLst>
          </p:cNvPr>
          <p:cNvSpPr txBox="1"/>
          <p:nvPr/>
        </p:nvSpPr>
        <p:spPr>
          <a:xfrm>
            <a:off x="6276795" y="3722655"/>
            <a:ext cx="728020" cy="369332"/>
          </a:xfrm>
          <a:prstGeom prst="rect">
            <a:avLst/>
          </a:prstGeom>
          <a:noFill/>
        </p:spPr>
        <p:txBody>
          <a:bodyPr wrap="none" rtlCol="0">
            <a:spAutoFit/>
          </a:bodyPr>
          <a:lstStyle/>
          <a:p>
            <a:r>
              <a:rPr lang="en-US" b="1" dirty="0">
                <a:solidFill>
                  <a:schemeClr val="accent6">
                    <a:lumMod val="50000"/>
                  </a:schemeClr>
                </a:solidFill>
              </a:rPr>
              <a:t>Darcy</a:t>
            </a:r>
            <a:endParaRPr lang="ru-RU" b="1" dirty="0">
              <a:solidFill>
                <a:schemeClr val="accent6">
                  <a:lumMod val="50000"/>
                </a:schemeClr>
              </a:solidFill>
            </a:endParaRPr>
          </a:p>
        </p:txBody>
      </p:sp>
      <p:sp>
        <p:nvSpPr>
          <p:cNvPr id="23" name="Left Brace 22">
            <a:extLst>
              <a:ext uri="{FF2B5EF4-FFF2-40B4-BE49-F238E27FC236}">
                <a16:creationId xmlns:a16="http://schemas.microsoft.com/office/drawing/2014/main" id="{0B04D1BA-C49D-E047-A760-4F597E603E6A}"/>
              </a:ext>
            </a:extLst>
          </p:cNvPr>
          <p:cNvSpPr/>
          <p:nvPr/>
        </p:nvSpPr>
        <p:spPr>
          <a:xfrm>
            <a:off x="6959599" y="3506566"/>
            <a:ext cx="242223" cy="8295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4" name="Left Brace 23">
            <a:extLst>
              <a:ext uri="{FF2B5EF4-FFF2-40B4-BE49-F238E27FC236}">
                <a16:creationId xmlns:a16="http://schemas.microsoft.com/office/drawing/2014/main" id="{FA2C0513-CCBD-CC49-AEEC-CE9B66AD1E99}"/>
              </a:ext>
            </a:extLst>
          </p:cNvPr>
          <p:cNvSpPr/>
          <p:nvPr/>
        </p:nvSpPr>
        <p:spPr>
          <a:xfrm>
            <a:off x="6959600" y="4353993"/>
            <a:ext cx="211664" cy="8480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5" name="Left Brace 24">
            <a:extLst>
              <a:ext uri="{FF2B5EF4-FFF2-40B4-BE49-F238E27FC236}">
                <a16:creationId xmlns:a16="http://schemas.microsoft.com/office/drawing/2014/main" id="{BDA6CE22-1C9C-2744-A91E-F67293CEF357}"/>
              </a:ext>
            </a:extLst>
          </p:cNvPr>
          <p:cNvSpPr/>
          <p:nvPr/>
        </p:nvSpPr>
        <p:spPr>
          <a:xfrm>
            <a:off x="6925734" y="5232007"/>
            <a:ext cx="313266" cy="7314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6" name="Left Brace 25">
            <a:extLst>
              <a:ext uri="{FF2B5EF4-FFF2-40B4-BE49-F238E27FC236}">
                <a16:creationId xmlns:a16="http://schemas.microsoft.com/office/drawing/2014/main" id="{154F1EF9-309A-2A41-AFA3-4960EA4054C4}"/>
              </a:ext>
            </a:extLst>
          </p:cNvPr>
          <p:cNvSpPr/>
          <p:nvPr/>
        </p:nvSpPr>
        <p:spPr>
          <a:xfrm rot="5400000">
            <a:off x="9996616" y="1794748"/>
            <a:ext cx="213389" cy="96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7" name="Left Brace 26">
            <a:extLst>
              <a:ext uri="{FF2B5EF4-FFF2-40B4-BE49-F238E27FC236}">
                <a16:creationId xmlns:a16="http://schemas.microsoft.com/office/drawing/2014/main" id="{B4AFA2AD-CF80-7241-9DB1-3379DBF9D190}"/>
              </a:ext>
            </a:extLst>
          </p:cNvPr>
          <p:cNvSpPr/>
          <p:nvPr/>
        </p:nvSpPr>
        <p:spPr>
          <a:xfrm rot="5400000">
            <a:off x="10978749" y="1791176"/>
            <a:ext cx="213389" cy="96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8" name="TextBox 27">
            <a:extLst>
              <a:ext uri="{FF2B5EF4-FFF2-40B4-BE49-F238E27FC236}">
                <a16:creationId xmlns:a16="http://schemas.microsoft.com/office/drawing/2014/main" id="{DF0E8867-1DAA-C348-BAF6-076716149037}"/>
              </a:ext>
            </a:extLst>
          </p:cNvPr>
          <p:cNvSpPr txBox="1"/>
          <p:nvPr/>
        </p:nvSpPr>
        <p:spPr>
          <a:xfrm>
            <a:off x="9623290" y="1844443"/>
            <a:ext cx="936860" cy="369332"/>
          </a:xfrm>
          <a:prstGeom prst="rect">
            <a:avLst/>
          </a:prstGeom>
          <a:noFill/>
        </p:spPr>
        <p:txBody>
          <a:bodyPr wrap="none" rtlCol="0">
            <a:spAutoFit/>
          </a:bodyPr>
          <a:lstStyle/>
          <a:p>
            <a:r>
              <a:rPr lang="en-US" b="1" dirty="0">
                <a:solidFill>
                  <a:srgbClr val="C00000"/>
                </a:solidFill>
              </a:rPr>
              <a:t>S</a:t>
            </a:r>
            <a:r>
              <a:rPr lang="en-US" b="1" baseline="-25000" dirty="0">
                <a:solidFill>
                  <a:srgbClr val="C00000"/>
                </a:solidFill>
              </a:rPr>
              <a:t>o, </a:t>
            </a:r>
            <a:r>
              <a:rPr lang="en-US" b="1" dirty="0" err="1">
                <a:solidFill>
                  <a:srgbClr val="C00000"/>
                </a:solidFill>
              </a:rPr>
              <a:t>S</a:t>
            </a:r>
            <a:r>
              <a:rPr lang="en-US" b="1" baseline="-25000" dirty="0" err="1">
                <a:solidFill>
                  <a:srgbClr val="C00000"/>
                </a:solidFill>
              </a:rPr>
              <a:t>w</a:t>
            </a:r>
            <a:r>
              <a:rPr lang="en-US" b="1" baseline="-25000" dirty="0">
                <a:solidFill>
                  <a:srgbClr val="C00000"/>
                </a:solidFill>
              </a:rPr>
              <a:t>,</a:t>
            </a:r>
            <a:r>
              <a:rPr lang="en-US" b="1" dirty="0">
                <a:solidFill>
                  <a:srgbClr val="C00000"/>
                </a:solidFill>
              </a:rPr>
              <a:t> S</a:t>
            </a:r>
            <a:r>
              <a:rPr lang="en-US" b="1" baseline="-25000" dirty="0">
                <a:solidFill>
                  <a:srgbClr val="C00000"/>
                </a:solidFill>
              </a:rPr>
              <a:t>g</a:t>
            </a:r>
            <a:endParaRPr lang="ru-RU" b="1" baseline="-25000" dirty="0">
              <a:solidFill>
                <a:srgbClr val="C00000"/>
              </a:solidFill>
            </a:endParaRPr>
          </a:p>
        </p:txBody>
      </p:sp>
      <p:sp>
        <p:nvSpPr>
          <p:cNvPr id="29" name="TextBox 28">
            <a:extLst>
              <a:ext uri="{FF2B5EF4-FFF2-40B4-BE49-F238E27FC236}">
                <a16:creationId xmlns:a16="http://schemas.microsoft.com/office/drawing/2014/main" id="{3CD9D5B9-37DA-5B4C-8FB6-7E3B1BA621BE}"/>
              </a:ext>
            </a:extLst>
          </p:cNvPr>
          <p:cNvSpPr txBox="1"/>
          <p:nvPr/>
        </p:nvSpPr>
        <p:spPr>
          <a:xfrm>
            <a:off x="5094212" y="1859692"/>
            <a:ext cx="1202124" cy="369332"/>
          </a:xfrm>
          <a:prstGeom prst="rect">
            <a:avLst/>
          </a:prstGeom>
          <a:noFill/>
        </p:spPr>
        <p:txBody>
          <a:bodyPr wrap="none" rtlCol="0">
            <a:spAutoFit/>
          </a:bodyPr>
          <a:lstStyle/>
          <a:p>
            <a:r>
              <a:rPr lang="en-US" b="1" dirty="0">
                <a:solidFill>
                  <a:srgbClr val="C00000"/>
                </a:solidFill>
              </a:rPr>
              <a:t>Unknowns</a:t>
            </a:r>
            <a:endParaRPr lang="ru-RU" b="1" dirty="0">
              <a:solidFill>
                <a:srgbClr val="C00000"/>
              </a:solidFill>
            </a:endParaRPr>
          </a:p>
        </p:txBody>
      </p:sp>
      <p:sp>
        <p:nvSpPr>
          <p:cNvPr id="30" name="TextBox 29">
            <a:extLst>
              <a:ext uri="{FF2B5EF4-FFF2-40B4-BE49-F238E27FC236}">
                <a16:creationId xmlns:a16="http://schemas.microsoft.com/office/drawing/2014/main" id="{2F96C80D-9683-6740-85A5-9DCE84FF843C}"/>
              </a:ext>
            </a:extLst>
          </p:cNvPr>
          <p:cNvSpPr txBox="1"/>
          <p:nvPr/>
        </p:nvSpPr>
        <p:spPr>
          <a:xfrm>
            <a:off x="6020041" y="1473533"/>
            <a:ext cx="1126527" cy="369332"/>
          </a:xfrm>
          <a:prstGeom prst="rect">
            <a:avLst/>
          </a:prstGeom>
          <a:noFill/>
        </p:spPr>
        <p:txBody>
          <a:bodyPr wrap="none" rtlCol="0">
            <a:spAutoFit/>
          </a:bodyPr>
          <a:lstStyle/>
          <a:p>
            <a:r>
              <a:rPr lang="en-US" b="1" dirty="0">
                <a:solidFill>
                  <a:schemeClr val="accent6">
                    <a:lumMod val="50000"/>
                  </a:schemeClr>
                </a:solidFill>
              </a:rPr>
              <a:t>Equations</a:t>
            </a:r>
            <a:endParaRPr lang="ru-RU" b="1" dirty="0">
              <a:solidFill>
                <a:schemeClr val="accent6">
                  <a:lumMod val="50000"/>
                </a:schemeClr>
              </a:solidFill>
            </a:endParaRPr>
          </a:p>
        </p:txBody>
      </p:sp>
      <p:cxnSp>
        <p:nvCxnSpPr>
          <p:cNvPr id="32" name="Straight Arrow Connector 31">
            <a:extLst>
              <a:ext uri="{FF2B5EF4-FFF2-40B4-BE49-F238E27FC236}">
                <a16:creationId xmlns:a16="http://schemas.microsoft.com/office/drawing/2014/main" id="{D3E53C92-AA87-BD4F-BBDF-7E6C2E638771}"/>
              </a:ext>
            </a:extLst>
          </p:cNvPr>
          <p:cNvCxnSpPr>
            <a:stCxn id="29" idx="3"/>
          </p:cNvCxnSpPr>
          <p:nvPr/>
        </p:nvCxnSpPr>
        <p:spPr>
          <a:xfrm>
            <a:off x="6296336" y="2044358"/>
            <a:ext cx="1213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AF31302-8295-BC49-9B14-70C22C96B156}"/>
              </a:ext>
            </a:extLst>
          </p:cNvPr>
          <p:cNvCxnSpPr>
            <a:cxnSpLocks/>
          </p:cNvCxnSpPr>
          <p:nvPr/>
        </p:nvCxnSpPr>
        <p:spPr>
          <a:xfrm flipH="1">
            <a:off x="6625288" y="1876731"/>
            <a:ext cx="8817" cy="733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DA1AB14-B427-C84C-A214-B8A7A86E7E47}"/>
              </a:ext>
            </a:extLst>
          </p:cNvPr>
          <p:cNvSpPr txBox="1"/>
          <p:nvPr/>
        </p:nvSpPr>
        <p:spPr>
          <a:xfrm>
            <a:off x="10922653" y="1854589"/>
            <a:ext cx="296876" cy="369332"/>
          </a:xfrm>
          <a:prstGeom prst="rect">
            <a:avLst/>
          </a:prstGeom>
          <a:noFill/>
        </p:spPr>
        <p:txBody>
          <a:bodyPr wrap="none" rtlCol="0">
            <a:spAutoFit/>
          </a:bodyPr>
          <a:lstStyle/>
          <a:p>
            <a:r>
              <a:rPr lang="en-US" b="1" dirty="0">
                <a:solidFill>
                  <a:srgbClr val="C00000"/>
                </a:solidFill>
              </a:rPr>
              <a:t>T</a:t>
            </a:r>
            <a:endParaRPr lang="ru-RU" b="1" dirty="0">
              <a:solidFill>
                <a:srgbClr val="C00000"/>
              </a:solidFill>
            </a:endParaRPr>
          </a:p>
        </p:txBody>
      </p:sp>
      <p:sp>
        <p:nvSpPr>
          <p:cNvPr id="36" name="TextBox 35">
            <a:extLst>
              <a:ext uri="{FF2B5EF4-FFF2-40B4-BE49-F238E27FC236}">
                <a16:creationId xmlns:a16="http://schemas.microsoft.com/office/drawing/2014/main" id="{F17C8DAC-2ED3-124B-AD10-4784EAD11A99}"/>
              </a:ext>
            </a:extLst>
          </p:cNvPr>
          <p:cNvSpPr txBox="1"/>
          <p:nvPr/>
        </p:nvSpPr>
        <p:spPr>
          <a:xfrm>
            <a:off x="5915081" y="4567109"/>
            <a:ext cx="1149161" cy="369332"/>
          </a:xfrm>
          <a:prstGeom prst="rect">
            <a:avLst/>
          </a:prstGeom>
          <a:noFill/>
        </p:spPr>
        <p:txBody>
          <a:bodyPr wrap="none" rtlCol="0">
            <a:spAutoFit/>
          </a:bodyPr>
          <a:lstStyle/>
          <a:p>
            <a:r>
              <a:rPr lang="en-US" b="1" dirty="0">
                <a:solidFill>
                  <a:schemeClr val="accent6">
                    <a:lumMod val="50000"/>
                  </a:schemeClr>
                </a:solidFill>
              </a:rPr>
              <a:t>Advection</a:t>
            </a:r>
            <a:endParaRPr lang="ru-RU" b="1" dirty="0">
              <a:solidFill>
                <a:schemeClr val="accent6">
                  <a:lumMod val="50000"/>
                </a:schemeClr>
              </a:solidFill>
            </a:endParaRPr>
          </a:p>
        </p:txBody>
      </p:sp>
      <p:sp>
        <p:nvSpPr>
          <p:cNvPr id="37" name="TextBox 36">
            <a:extLst>
              <a:ext uri="{FF2B5EF4-FFF2-40B4-BE49-F238E27FC236}">
                <a16:creationId xmlns:a16="http://schemas.microsoft.com/office/drawing/2014/main" id="{76CAE780-4646-4446-85B5-4E389A9FB930}"/>
              </a:ext>
            </a:extLst>
          </p:cNvPr>
          <p:cNvSpPr txBox="1"/>
          <p:nvPr/>
        </p:nvSpPr>
        <p:spPr>
          <a:xfrm>
            <a:off x="5753780" y="5399342"/>
            <a:ext cx="1279517" cy="369332"/>
          </a:xfrm>
          <a:prstGeom prst="rect">
            <a:avLst/>
          </a:prstGeom>
          <a:noFill/>
        </p:spPr>
        <p:txBody>
          <a:bodyPr wrap="none" rtlCol="0">
            <a:spAutoFit/>
          </a:bodyPr>
          <a:lstStyle/>
          <a:p>
            <a:r>
              <a:rPr lang="en-US" b="1" dirty="0">
                <a:solidFill>
                  <a:schemeClr val="accent6">
                    <a:lumMod val="50000"/>
                  </a:schemeClr>
                </a:solidFill>
              </a:rPr>
              <a:t>Conduction</a:t>
            </a:r>
            <a:endParaRPr lang="ru-RU" b="1" dirty="0">
              <a:solidFill>
                <a:schemeClr val="accent6">
                  <a:lumMod val="50000"/>
                </a:schemeClr>
              </a:solidFill>
            </a:endParaRPr>
          </a:p>
        </p:txBody>
      </p:sp>
      <p:sp>
        <p:nvSpPr>
          <p:cNvPr id="42" name="TextBox 41">
            <a:extLst>
              <a:ext uri="{FF2B5EF4-FFF2-40B4-BE49-F238E27FC236}">
                <a16:creationId xmlns:a16="http://schemas.microsoft.com/office/drawing/2014/main" id="{6C33C5B6-5E25-8D4E-8961-8E889D936312}"/>
              </a:ext>
            </a:extLst>
          </p:cNvPr>
          <p:cNvSpPr txBox="1"/>
          <p:nvPr/>
        </p:nvSpPr>
        <p:spPr>
          <a:xfrm>
            <a:off x="8870124" y="2610384"/>
            <a:ext cx="639021" cy="646331"/>
          </a:xfrm>
          <a:prstGeom prst="rect">
            <a:avLst/>
          </a:prstGeom>
          <a:noFill/>
        </p:spPr>
        <p:txBody>
          <a:bodyPr wrap="none" rtlCol="0">
            <a:spAutoFit/>
          </a:bodyPr>
          <a:lstStyle/>
          <a:p>
            <a:r>
              <a:rPr lang="en-US" dirty="0" err="1"/>
              <a:t>Biot</a:t>
            </a:r>
            <a:endParaRPr lang="en-US" dirty="0"/>
          </a:p>
          <a:p>
            <a:r>
              <a:rPr lang="en-US" dirty="0"/>
              <a:t>term</a:t>
            </a:r>
            <a:endParaRPr lang="ru-RU" dirty="0"/>
          </a:p>
        </p:txBody>
      </p:sp>
      <p:sp>
        <p:nvSpPr>
          <p:cNvPr id="43" name="TextBox 42">
            <a:extLst>
              <a:ext uri="{FF2B5EF4-FFF2-40B4-BE49-F238E27FC236}">
                <a16:creationId xmlns:a16="http://schemas.microsoft.com/office/drawing/2014/main" id="{8AC81013-5EB8-F544-BA09-987434518FD3}"/>
              </a:ext>
            </a:extLst>
          </p:cNvPr>
          <p:cNvSpPr txBox="1"/>
          <p:nvPr/>
        </p:nvSpPr>
        <p:spPr>
          <a:xfrm>
            <a:off x="7202479" y="3521125"/>
            <a:ext cx="1455398" cy="646331"/>
          </a:xfrm>
          <a:prstGeom prst="rect">
            <a:avLst/>
          </a:prstGeom>
          <a:noFill/>
        </p:spPr>
        <p:txBody>
          <a:bodyPr wrap="none" rtlCol="0">
            <a:spAutoFit/>
          </a:bodyPr>
          <a:lstStyle/>
          <a:p>
            <a:r>
              <a:rPr lang="en-US" dirty="0" err="1"/>
              <a:t>Biot</a:t>
            </a:r>
            <a:r>
              <a:rPr lang="en-US" dirty="0"/>
              <a:t> term,</a:t>
            </a:r>
          </a:p>
          <a:p>
            <a:r>
              <a:rPr lang="en-US" dirty="0"/>
              <a:t>rock porosity</a:t>
            </a:r>
            <a:endParaRPr lang="ru-RU" dirty="0"/>
          </a:p>
        </p:txBody>
      </p:sp>
      <p:sp>
        <p:nvSpPr>
          <p:cNvPr id="44" name="TextBox 43">
            <a:extLst>
              <a:ext uri="{FF2B5EF4-FFF2-40B4-BE49-F238E27FC236}">
                <a16:creationId xmlns:a16="http://schemas.microsoft.com/office/drawing/2014/main" id="{9EBB2662-FBFC-FC44-8F64-AD2E2ED7C50F}"/>
              </a:ext>
            </a:extLst>
          </p:cNvPr>
          <p:cNvSpPr txBox="1"/>
          <p:nvPr/>
        </p:nvSpPr>
        <p:spPr>
          <a:xfrm>
            <a:off x="8658456" y="4304414"/>
            <a:ext cx="865943" cy="830997"/>
          </a:xfrm>
          <a:prstGeom prst="rect">
            <a:avLst/>
          </a:prstGeom>
          <a:noFill/>
        </p:spPr>
        <p:txBody>
          <a:bodyPr wrap="none" rtlCol="0">
            <a:spAutoFit/>
          </a:bodyPr>
          <a:lstStyle/>
          <a:p>
            <a:r>
              <a:rPr lang="en-US" sz="1600" dirty="0"/>
              <a:t>Flow</a:t>
            </a:r>
          </a:p>
          <a:p>
            <a:r>
              <a:rPr lang="en-US" sz="1600" dirty="0"/>
              <a:t>velocity,</a:t>
            </a:r>
          </a:p>
          <a:p>
            <a:r>
              <a:rPr lang="en-US" sz="1600" dirty="0"/>
              <a:t>mobility</a:t>
            </a:r>
            <a:endParaRPr lang="ru-RU" sz="1600" dirty="0"/>
          </a:p>
        </p:txBody>
      </p:sp>
      <p:sp>
        <p:nvSpPr>
          <p:cNvPr id="45" name="TextBox 44">
            <a:extLst>
              <a:ext uri="{FF2B5EF4-FFF2-40B4-BE49-F238E27FC236}">
                <a16:creationId xmlns:a16="http://schemas.microsoft.com/office/drawing/2014/main" id="{21004A82-70B3-8E40-8B9F-43390E7E10E0}"/>
              </a:ext>
            </a:extLst>
          </p:cNvPr>
          <p:cNvSpPr txBox="1"/>
          <p:nvPr/>
        </p:nvSpPr>
        <p:spPr>
          <a:xfrm>
            <a:off x="7209366" y="4416977"/>
            <a:ext cx="1203599" cy="646331"/>
          </a:xfrm>
          <a:prstGeom prst="rect">
            <a:avLst/>
          </a:prstGeom>
          <a:noFill/>
        </p:spPr>
        <p:txBody>
          <a:bodyPr wrap="none" rtlCol="0">
            <a:spAutoFit/>
          </a:bodyPr>
          <a:lstStyle/>
          <a:p>
            <a:r>
              <a:rPr lang="en-US" dirty="0"/>
              <a:t>Structure</a:t>
            </a:r>
          </a:p>
          <a:p>
            <a:r>
              <a:rPr lang="en-US" dirty="0"/>
              <a:t>movement</a:t>
            </a:r>
            <a:endParaRPr lang="ru-RU" dirty="0"/>
          </a:p>
        </p:txBody>
      </p:sp>
      <p:sp>
        <p:nvSpPr>
          <p:cNvPr id="47" name="TextBox 46">
            <a:extLst>
              <a:ext uri="{FF2B5EF4-FFF2-40B4-BE49-F238E27FC236}">
                <a16:creationId xmlns:a16="http://schemas.microsoft.com/office/drawing/2014/main" id="{E08B1BD8-B1EB-5242-BE5D-B65D9B133BF3}"/>
              </a:ext>
            </a:extLst>
          </p:cNvPr>
          <p:cNvSpPr txBox="1"/>
          <p:nvPr/>
        </p:nvSpPr>
        <p:spPr>
          <a:xfrm>
            <a:off x="10583239" y="4428609"/>
            <a:ext cx="966483" cy="646331"/>
          </a:xfrm>
          <a:prstGeom prst="rect">
            <a:avLst/>
          </a:prstGeom>
          <a:noFill/>
        </p:spPr>
        <p:txBody>
          <a:bodyPr wrap="none" rtlCol="0">
            <a:spAutoFit/>
          </a:bodyPr>
          <a:lstStyle/>
          <a:p>
            <a:r>
              <a:rPr lang="en-US" dirty="0"/>
              <a:t>Heat</a:t>
            </a:r>
          </a:p>
          <a:p>
            <a:r>
              <a:rPr lang="en-US" dirty="0"/>
              <a:t>gradient</a:t>
            </a:r>
            <a:endParaRPr lang="ru-RU" dirty="0"/>
          </a:p>
        </p:txBody>
      </p:sp>
      <p:sp>
        <p:nvSpPr>
          <p:cNvPr id="48" name="TextBox 47">
            <a:extLst>
              <a:ext uri="{FF2B5EF4-FFF2-40B4-BE49-F238E27FC236}">
                <a16:creationId xmlns:a16="http://schemas.microsoft.com/office/drawing/2014/main" id="{20F9CA5B-646B-574B-91F5-B0D44E916107}"/>
              </a:ext>
            </a:extLst>
          </p:cNvPr>
          <p:cNvSpPr txBox="1"/>
          <p:nvPr/>
        </p:nvSpPr>
        <p:spPr>
          <a:xfrm>
            <a:off x="10571456" y="2637262"/>
            <a:ext cx="1136593" cy="646331"/>
          </a:xfrm>
          <a:prstGeom prst="rect">
            <a:avLst/>
          </a:prstGeom>
          <a:noFill/>
        </p:spPr>
        <p:txBody>
          <a:bodyPr wrap="none" rtlCol="0">
            <a:spAutoFit/>
          </a:bodyPr>
          <a:lstStyle/>
          <a:p>
            <a:r>
              <a:rPr lang="en-US" dirty="0"/>
              <a:t>Thermal</a:t>
            </a:r>
          </a:p>
          <a:p>
            <a:r>
              <a:rPr lang="en-US" dirty="0"/>
              <a:t>expansion</a:t>
            </a:r>
            <a:endParaRPr lang="ru-RU" dirty="0"/>
          </a:p>
        </p:txBody>
      </p:sp>
      <p:sp>
        <p:nvSpPr>
          <p:cNvPr id="49" name="TextBox 48">
            <a:extLst>
              <a:ext uri="{FF2B5EF4-FFF2-40B4-BE49-F238E27FC236}">
                <a16:creationId xmlns:a16="http://schemas.microsoft.com/office/drawing/2014/main" id="{AB2E5523-2EF6-714F-BBAF-322DA28533E3}"/>
              </a:ext>
            </a:extLst>
          </p:cNvPr>
          <p:cNvSpPr txBox="1"/>
          <p:nvPr/>
        </p:nvSpPr>
        <p:spPr>
          <a:xfrm>
            <a:off x="6959599" y="6092865"/>
            <a:ext cx="4852932" cy="369332"/>
          </a:xfrm>
          <a:prstGeom prst="rect">
            <a:avLst/>
          </a:prstGeom>
          <a:noFill/>
        </p:spPr>
        <p:txBody>
          <a:bodyPr wrap="none" rtlCol="0">
            <a:spAutoFit/>
          </a:bodyPr>
          <a:lstStyle/>
          <a:p>
            <a:r>
              <a:rPr lang="en-US" dirty="0"/>
              <a:t>Models and some couplings in </a:t>
            </a:r>
            <a:r>
              <a:rPr lang="en-US" b="1" dirty="0"/>
              <a:t>reservoir simulator</a:t>
            </a:r>
            <a:endParaRPr lang="ru-RU" b="1" dirty="0"/>
          </a:p>
        </p:txBody>
      </p:sp>
      <p:sp>
        <p:nvSpPr>
          <p:cNvPr id="53" name="TextBox 52">
            <a:extLst>
              <a:ext uri="{FF2B5EF4-FFF2-40B4-BE49-F238E27FC236}">
                <a16:creationId xmlns:a16="http://schemas.microsoft.com/office/drawing/2014/main" id="{EE8B4A22-AE82-B246-A6F4-CC3014DCA832}"/>
              </a:ext>
            </a:extLst>
          </p:cNvPr>
          <p:cNvSpPr txBox="1"/>
          <p:nvPr/>
        </p:nvSpPr>
        <p:spPr>
          <a:xfrm>
            <a:off x="9587902" y="3559477"/>
            <a:ext cx="995337" cy="923330"/>
          </a:xfrm>
          <a:prstGeom prst="rect">
            <a:avLst/>
          </a:prstGeom>
          <a:noFill/>
        </p:spPr>
        <p:txBody>
          <a:bodyPr wrap="none" rtlCol="0">
            <a:spAutoFit/>
          </a:bodyPr>
          <a:lstStyle/>
          <a:p>
            <a:r>
              <a:rPr lang="en-US" dirty="0"/>
              <a:t>Capillary</a:t>
            </a:r>
          </a:p>
          <a:p>
            <a:r>
              <a:rPr lang="en-US" dirty="0"/>
              <a:t>effects</a:t>
            </a:r>
          </a:p>
          <a:p>
            <a:endParaRPr lang="ru-RU" dirty="0"/>
          </a:p>
        </p:txBody>
      </p:sp>
      <p:sp>
        <p:nvSpPr>
          <p:cNvPr id="54" name="TextBox 53">
            <a:extLst>
              <a:ext uri="{FF2B5EF4-FFF2-40B4-BE49-F238E27FC236}">
                <a16:creationId xmlns:a16="http://schemas.microsoft.com/office/drawing/2014/main" id="{49F326BA-12F7-2149-915A-C47EFF75AD69}"/>
              </a:ext>
            </a:extLst>
          </p:cNvPr>
          <p:cNvSpPr txBox="1"/>
          <p:nvPr/>
        </p:nvSpPr>
        <p:spPr>
          <a:xfrm>
            <a:off x="9587902" y="5232007"/>
            <a:ext cx="966483" cy="646331"/>
          </a:xfrm>
          <a:prstGeom prst="rect">
            <a:avLst/>
          </a:prstGeom>
          <a:noFill/>
        </p:spPr>
        <p:txBody>
          <a:bodyPr wrap="none" rtlCol="0">
            <a:spAutoFit/>
          </a:bodyPr>
          <a:lstStyle/>
          <a:p>
            <a:r>
              <a:rPr lang="en-US" dirty="0"/>
              <a:t>Density</a:t>
            </a:r>
          </a:p>
          <a:p>
            <a:r>
              <a:rPr lang="en-US" dirty="0"/>
              <a:t>gradient</a:t>
            </a:r>
            <a:endParaRPr lang="ru-RU" dirty="0"/>
          </a:p>
        </p:txBody>
      </p:sp>
      <p:sp>
        <p:nvSpPr>
          <p:cNvPr id="56" name="TextBox 55">
            <a:extLst>
              <a:ext uri="{FF2B5EF4-FFF2-40B4-BE49-F238E27FC236}">
                <a16:creationId xmlns:a16="http://schemas.microsoft.com/office/drawing/2014/main" id="{0A6CCB22-D353-514E-8D5C-70B65D967ED5}"/>
              </a:ext>
            </a:extLst>
          </p:cNvPr>
          <p:cNvSpPr txBox="1"/>
          <p:nvPr/>
        </p:nvSpPr>
        <p:spPr>
          <a:xfrm>
            <a:off x="9587901" y="2610163"/>
            <a:ext cx="995337" cy="646331"/>
          </a:xfrm>
          <a:prstGeom prst="rect">
            <a:avLst/>
          </a:prstGeom>
          <a:noFill/>
        </p:spPr>
        <p:txBody>
          <a:bodyPr wrap="none" rtlCol="0">
            <a:spAutoFit/>
          </a:bodyPr>
          <a:lstStyle/>
          <a:p>
            <a:r>
              <a:rPr lang="en-US" dirty="0"/>
              <a:t>Capillary</a:t>
            </a:r>
          </a:p>
          <a:p>
            <a:r>
              <a:rPr lang="en-US" dirty="0"/>
              <a:t>effects</a:t>
            </a:r>
            <a:endParaRPr lang="ru-RU" dirty="0"/>
          </a:p>
        </p:txBody>
      </p:sp>
      <p:sp>
        <p:nvSpPr>
          <p:cNvPr id="57" name="TextBox 56">
            <a:extLst>
              <a:ext uri="{FF2B5EF4-FFF2-40B4-BE49-F238E27FC236}">
                <a16:creationId xmlns:a16="http://schemas.microsoft.com/office/drawing/2014/main" id="{2C2418CD-4C57-234C-886C-0CD8C0F2F8A4}"/>
              </a:ext>
            </a:extLst>
          </p:cNvPr>
          <p:cNvSpPr txBox="1"/>
          <p:nvPr/>
        </p:nvSpPr>
        <p:spPr>
          <a:xfrm>
            <a:off x="8637136" y="5232007"/>
            <a:ext cx="908582" cy="646331"/>
          </a:xfrm>
          <a:prstGeom prst="rect">
            <a:avLst/>
          </a:prstGeom>
          <a:noFill/>
        </p:spPr>
        <p:txBody>
          <a:bodyPr wrap="none" rtlCol="0">
            <a:spAutoFit/>
          </a:bodyPr>
          <a:lstStyle/>
          <a:p>
            <a:r>
              <a:rPr lang="en-US" dirty="0"/>
              <a:t>Flow</a:t>
            </a:r>
          </a:p>
          <a:p>
            <a:r>
              <a:rPr lang="en-US" dirty="0"/>
              <a:t>velocity</a:t>
            </a:r>
            <a:endParaRPr lang="ru-RU" dirty="0"/>
          </a:p>
        </p:txBody>
      </p:sp>
      <p:sp>
        <p:nvSpPr>
          <p:cNvPr id="58" name="TextBox 57">
            <a:extLst>
              <a:ext uri="{FF2B5EF4-FFF2-40B4-BE49-F238E27FC236}">
                <a16:creationId xmlns:a16="http://schemas.microsoft.com/office/drawing/2014/main" id="{39A9B20F-6503-2146-A1C8-DE62AB565BC8}"/>
              </a:ext>
            </a:extLst>
          </p:cNvPr>
          <p:cNvSpPr txBox="1"/>
          <p:nvPr/>
        </p:nvSpPr>
        <p:spPr>
          <a:xfrm>
            <a:off x="7265948" y="5265737"/>
            <a:ext cx="1203599" cy="646331"/>
          </a:xfrm>
          <a:prstGeom prst="rect">
            <a:avLst/>
          </a:prstGeom>
          <a:noFill/>
        </p:spPr>
        <p:txBody>
          <a:bodyPr wrap="none" rtlCol="0">
            <a:spAutoFit/>
          </a:bodyPr>
          <a:lstStyle/>
          <a:p>
            <a:r>
              <a:rPr lang="en-US" dirty="0"/>
              <a:t>Structure</a:t>
            </a:r>
          </a:p>
          <a:p>
            <a:r>
              <a:rPr lang="en-US" dirty="0"/>
              <a:t>movement</a:t>
            </a:r>
            <a:endParaRPr lang="ru-RU" dirty="0"/>
          </a:p>
        </p:txBody>
      </p:sp>
      <p:sp>
        <p:nvSpPr>
          <p:cNvPr id="59" name="TextBox 58">
            <a:extLst>
              <a:ext uri="{FF2B5EF4-FFF2-40B4-BE49-F238E27FC236}">
                <a16:creationId xmlns:a16="http://schemas.microsoft.com/office/drawing/2014/main" id="{74FB17D7-A59A-B14F-9EBF-32805D5FB7EA}"/>
              </a:ext>
            </a:extLst>
          </p:cNvPr>
          <p:cNvSpPr txBox="1"/>
          <p:nvPr/>
        </p:nvSpPr>
        <p:spPr>
          <a:xfrm>
            <a:off x="10585418" y="3538927"/>
            <a:ext cx="962123" cy="646331"/>
          </a:xfrm>
          <a:prstGeom prst="rect">
            <a:avLst/>
          </a:prstGeom>
          <a:noFill/>
        </p:spPr>
        <p:txBody>
          <a:bodyPr wrap="none" rtlCol="0">
            <a:spAutoFit/>
          </a:bodyPr>
          <a:lstStyle/>
          <a:p>
            <a:r>
              <a:rPr lang="en-US" dirty="0"/>
              <a:t>Thermal</a:t>
            </a:r>
          </a:p>
          <a:p>
            <a:r>
              <a:rPr lang="en-US" dirty="0"/>
              <a:t>effects</a:t>
            </a:r>
            <a:endParaRPr lang="ru-RU" dirty="0"/>
          </a:p>
        </p:txBody>
      </p:sp>
    </p:spTree>
    <p:extLst>
      <p:ext uri="{BB962C8B-B14F-4D97-AF65-F5344CB8AC3E}">
        <p14:creationId xmlns:p14="http://schemas.microsoft.com/office/powerpoint/2010/main" val="1617827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4A18-960D-9448-9143-5B561B16DB40}"/>
              </a:ext>
            </a:extLst>
          </p:cNvPr>
          <p:cNvSpPr>
            <a:spLocks noGrp="1"/>
          </p:cNvSpPr>
          <p:nvPr>
            <p:ph type="title"/>
          </p:nvPr>
        </p:nvSpPr>
        <p:spPr/>
        <p:txBody>
          <a:bodyPr/>
          <a:lstStyle/>
          <a:p>
            <a:r>
              <a:rPr lang="en-US" dirty="0"/>
              <a:t>INMOST: Users and development</a:t>
            </a:r>
            <a:endParaRPr lang="ru-RU" dirty="0"/>
          </a:p>
        </p:txBody>
      </p:sp>
      <p:sp>
        <p:nvSpPr>
          <p:cNvPr id="3" name="Content Placeholder 2">
            <a:extLst>
              <a:ext uri="{FF2B5EF4-FFF2-40B4-BE49-F238E27FC236}">
                <a16:creationId xmlns:a16="http://schemas.microsoft.com/office/drawing/2014/main" id="{02796B31-2726-BF41-8962-C42A97214719}"/>
              </a:ext>
            </a:extLst>
          </p:cNvPr>
          <p:cNvSpPr>
            <a:spLocks noGrp="1"/>
          </p:cNvSpPr>
          <p:nvPr>
            <p:ph sz="half" idx="1"/>
          </p:nvPr>
        </p:nvSpPr>
        <p:spPr/>
        <p:txBody>
          <a:bodyPr>
            <a:normAutofit/>
          </a:bodyPr>
          <a:lstStyle/>
          <a:p>
            <a:r>
              <a:rPr lang="en-US" dirty="0"/>
              <a:t>Users</a:t>
            </a:r>
            <a:r>
              <a:rPr lang="ru-RU" dirty="0"/>
              <a:t>:</a:t>
            </a:r>
          </a:p>
          <a:p>
            <a:pPr lvl="1"/>
            <a:r>
              <a:rPr lang="en-US" sz="2000" b="1" dirty="0">
                <a:solidFill>
                  <a:schemeClr val="accent6">
                    <a:lumMod val="50000"/>
                  </a:schemeClr>
                </a:solidFill>
              </a:rPr>
              <a:t>INM</a:t>
            </a:r>
            <a:r>
              <a:rPr lang="ru-RU" sz="2000" b="1" dirty="0">
                <a:solidFill>
                  <a:schemeClr val="accent6">
                    <a:lumMod val="50000"/>
                  </a:schemeClr>
                </a:solidFill>
              </a:rPr>
              <a:t> </a:t>
            </a:r>
            <a:r>
              <a:rPr lang="en-US" sz="2000" b="1" dirty="0">
                <a:solidFill>
                  <a:schemeClr val="accent6">
                    <a:lumMod val="50000"/>
                  </a:schemeClr>
                </a:solidFill>
              </a:rPr>
              <a:t>RAS</a:t>
            </a:r>
            <a:r>
              <a:rPr lang="en-US" sz="2000" dirty="0"/>
              <a:t>;</a:t>
            </a:r>
            <a:endParaRPr lang="ru-RU" sz="2000" dirty="0"/>
          </a:p>
          <a:p>
            <a:pPr lvl="1"/>
            <a:r>
              <a:rPr lang="en-US" sz="2000" b="1" dirty="0">
                <a:solidFill>
                  <a:schemeClr val="accent6">
                    <a:lumMod val="50000"/>
                  </a:schemeClr>
                </a:solidFill>
              </a:rPr>
              <a:t>IBRAE</a:t>
            </a:r>
            <a:r>
              <a:rPr lang="ru-RU" sz="2000" b="1" dirty="0">
                <a:solidFill>
                  <a:schemeClr val="accent6">
                    <a:lumMod val="50000"/>
                  </a:schemeClr>
                </a:solidFill>
              </a:rPr>
              <a:t> </a:t>
            </a:r>
            <a:r>
              <a:rPr lang="en-US" sz="2000" b="1" dirty="0">
                <a:solidFill>
                  <a:schemeClr val="accent6">
                    <a:lumMod val="50000"/>
                  </a:schemeClr>
                </a:solidFill>
              </a:rPr>
              <a:t>RAS</a:t>
            </a:r>
            <a:r>
              <a:rPr lang="ru-RU" sz="2000" dirty="0"/>
              <a:t>, </a:t>
            </a:r>
            <a:r>
              <a:rPr lang="en-US" sz="2000" dirty="0" err="1"/>
              <a:t>Rosatom</a:t>
            </a:r>
            <a:r>
              <a:rPr lang="ru-RU" sz="2000" dirty="0"/>
              <a:t> – </a:t>
            </a:r>
            <a:r>
              <a:rPr lang="en-US" sz="2000" dirty="0"/>
              <a:t>Ivan </a:t>
            </a:r>
            <a:r>
              <a:rPr lang="en-US" sz="2000" dirty="0" err="1"/>
              <a:t>Kapyrin’s</a:t>
            </a:r>
            <a:r>
              <a:rPr lang="en-US" sz="2000" dirty="0"/>
              <a:t> lab, </a:t>
            </a:r>
            <a:r>
              <a:rPr lang="en-US" sz="2000" dirty="0" err="1"/>
              <a:t>GeRa</a:t>
            </a:r>
            <a:r>
              <a:rPr lang="en-US" sz="2000" dirty="0"/>
              <a:t> code;</a:t>
            </a:r>
            <a:endParaRPr lang="ru-RU" sz="2000" dirty="0"/>
          </a:p>
          <a:p>
            <a:pPr lvl="1"/>
            <a:r>
              <a:rPr lang="en-US" sz="2000" b="1" dirty="0">
                <a:solidFill>
                  <a:schemeClr val="accent6">
                    <a:lumMod val="50000"/>
                  </a:schemeClr>
                </a:solidFill>
              </a:rPr>
              <a:t>Stanford</a:t>
            </a:r>
            <a:r>
              <a:rPr lang="ru-RU" sz="2000" dirty="0"/>
              <a:t>, </a:t>
            </a:r>
            <a:r>
              <a:rPr lang="en-US" sz="2000" dirty="0"/>
              <a:t>USA</a:t>
            </a:r>
            <a:r>
              <a:rPr lang="ru-RU" sz="2000" dirty="0"/>
              <a:t> – </a:t>
            </a:r>
            <a:r>
              <a:rPr lang="en-US" sz="2000" dirty="0"/>
              <a:t>group of</a:t>
            </a:r>
            <a:r>
              <a:rPr lang="ru-RU" sz="2000" dirty="0"/>
              <a:t> </a:t>
            </a:r>
            <a:r>
              <a:rPr lang="en-US" sz="2000" dirty="0" err="1"/>
              <a:t>Hamdi</a:t>
            </a:r>
            <a:r>
              <a:rPr lang="en-US" sz="2000" dirty="0"/>
              <a:t> </a:t>
            </a:r>
            <a:r>
              <a:rPr lang="en-US" sz="2000" dirty="0" err="1"/>
              <a:t>Tchelepi</a:t>
            </a:r>
            <a:r>
              <a:rPr lang="ru-RU" sz="2000" dirty="0"/>
              <a:t>, </a:t>
            </a:r>
            <a:r>
              <a:rPr lang="en-US" sz="2000" dirty="0"/>
              <a:t>AD-GPRS code;</a:t>
            </a:r>
          </a:p>
          <a:p>
            <a:pPr lvl="1"/>
            <a:r>
              <a:rPr lang="en-US" sz="2000" dirty="0" err="1"/>
              <a:t>Hariot</a:t>
            </a:r>
            <a:r>
              <a:rPr lang="en-US" sz="2000" dirty="0"/>
              <a:t>-Watt, UK – Christina Mayer;</a:t>
            </a:r>
            <a:endParaRPr lang="ru-RU" sz="2000" dirty="0"/>
          </a:p>
          <a:p>
            <a:pPr lvl="1"/>
            <a:r>
              <a:rPr lang="en-US" sz="2000" dirty="0"/>
              <a:t>KHU</a:t>
            </a:r>
            <a:r>
              <a:rPr lang="ru-RU" sz="2000" dirty="0"/>
              <a:t>, </a:t>
            </a:r>
            <a:r>
              <a:rPr lang="en-US" sz="2000" dirty="0"/>
              <a:t>Qatar</a:t>
            </a:r>
            <a:r>
              <a:rPr lang="ru-RU" sz="2000" dirty="0"/>
              <a:t> – </a:t>
            </a:r>
            <a:r>
              <a:rPr lang="en-US" sz="2000" dirty="0"/>
              <a:t>Ahmad </a:t>
            </a:r>
            <a:r>
              <a:rPr lang="en-US" sz="2000" dirty="0" err="1"/>
              <a:t>Abushaikha</a:t>
            </a:r>
            <a:r>
              <a:rPr lang="en-US" sz="2000" dirty="0"/>
              <a:t>;</a:t>
            </a:r>
            <a:endParaRPr lang="ru-RU" sz="2000" dirty="0"/>
          </a:p>
          <a:p>
            <a:pPr lvl="1"/>
            <a:r>
              <a:rPr lang="en-US" sz="2000" dirty="0"/>
              <a:t>TU</a:t>
            </a:r>
            <a:r>
              <a:rPr lang="ru-RU" sz="2000" dirty="0"/>
              <a:t> </a:t>
            </a:r>
            <a:r>
              <a:rPr lang="en-US" sz="2000" dirty="0"/>
              <a:t>Delft</a:t>
            </a:r>
            <a:r>
              <a:rPr lang="ru-RU" sz="2000" dirty="0"/>
              <a:t>, </a:t>
            </a:r>
            <a:r>
              <a:rPr lang="en-US" sz="2000" dirty="0"/>
              <a:t>Holland</a:t>
            </a:r>
            <a:r>
              <a:rPr lang="ru-RU" sz="2000" dirty="0"/>
              <a:t> – </a:t>
            </a:r>
            <a:r>
              <a:rPr lang="en-US" sz="2000" dirty="0"/>
              <a:t>Denis </a:t>
            </a:r>
            <a:r>
              <a:rPr lang="en-US" sz="2000" dirty="0" err="1"/>
              <a:t>Voskov</a:t>
            </a:r>
            <a:r>
              <a:rPr lang="ru-RU" sz="2000" dirty="0"/>
              <a:t>.</a:t>
            </a:r>
          </a:p>
          <a:p>
            <a:r>
              <a:rPr lang="en-US" sz="2400" dirty="0"/>
              <a:t>Occasionally</a:t>
            </a:r>
            <a:r>
              <a:rPr lang="ru-RU" sz="2400" dirty="0"/>
              <a:t>:</a:t>
            </a:r>
          </a:p>
          <a:p>
            <a:pPr lvl="1"/>
            <a:r>
              <a:rPr lang="en-US" sz="2000" dirty="0"/>
              <a:t>Total</a:t>
            </a:r>
            <a:r>
              <a:rPr lang="ru-RU" sz="2000" dirty="0"/>
              <a:t>, </a:t>
            </a:r>
            <a:r>
              <a:rPr lang="en-US" sz="2000" dirty="0"/>
              <a:t>Chevron</a:t>
            </a:r>
            <a:r>
              <a:rPr lang="ru-RU" sz="2000" dirty="0"/>
              <a:t>, </a:t>
            </a:r>
            <a:r>
              <a:rPr lang="en-US" sz="2000" dirty="0"/>
              <a:t>Exxon</a:t>
            </a:r>
            <a:r>
              <a:rPr lang="ru-RU" sz="2000" dirty="0"/>
              <a:t>-</a:t>
            </a:r>
            <a:r>
              <a:rPr lang="en-US" sz="2000" dirty="0"/>
              <a:t>Mobil</a:t>
            </a:r>
            <a:r>
              <a:rPr lang="ru-RU" sz="2000" dirty="0"/>
              <a:t>, </a:t>
            </a:r>
            <a:r>
              <a:rPr lang="en-US" sz="2000" dirty="0" err="1"/>
              <a:t>Storengy</a:t>
            </a:r>
            <a:r>
              <a:rPr lang="ru-RU" sz="2000" dirty="0"/>
              <a:t>, </a:t>
            </a:r>
            <a:r>
              <a:rPr lang="en-US" sz="2000" dirty="0"/>
              <a:t>INPEX</a:t>
            </a:r>
            <a:r>
              <a:rPr lang="ru-RU" sz="2000" dirty="0"/>
              <a:t>, </a:t>
            </a:r>
            <a:r>
              <a:rPr lang="en-US" sz="2000" dirty="0"/>
              <a:t>Samsung, maybe Siemens</a:t>
            </a:r>
            <a:r>
              <a:rPr lang="ru-RU" sz="2000" dirty="0"/>
              <a:t>.</a:t>
            </a:r>
          </a:p>
        </p:txBody>
      </p:sp>
      <p:sp>
        <p:nvSpPr>
          <p:cNvPr id="4" name="Content Placeholder 3">
            <a:extLst>
              <a:ext uri="{FF2B5EF4-FFF2-40B4-BE49-F238E27FC236}">
                <a16:creationId xmlns:a16="http://schemas.microsoft.com/office/drawing/2014/main" id="{A694CC25-D7D8-5D45-B014-33A869BD745A}"/>
              </a:ext>
            </a:extLst>
          </p:cNvPr>
          <p:cNvSpPr>
            <a:spLocks noGrp="1"/>
          </p:cNvSpPr>
          <p:nvPr>
            <p:ph sz="half" idx="2"/>
          </p:nvPr>
        </p:nvSpPr>
        <p:spPr/>
        <p:txBody>
          <a:bodyPr>
            <a:normAutofit/>
          </a:bodyPr>
          <a:lstStyle/>
          <a:p>
            <a:r>
              <a:rPr lang="en-US" dirty="0"/>
              <a:t>Further developments:</a:t>
            </a:r>
            <a:endParaRPr lang="ru-RU" dirty="0"/>
          </a:p>
          <a:p>
            <a:pPr lvl="1"/>
            <a:r>
              <a:rPr lang="en-US" dirty="0"/>
              <a:t>Multiphysics</a:t>
            </a:r>
            <a:r>
              <a:rPr lang="ru-RU" dirty="0"/>
              <a:t>.</a:t>
            </a:r>
          </a:p>
          <a:p>
            <a:pPr lvl="1"/>
            <a:r>
              <a:rPr lang="en-US" dirty="0"/>
              <a:t>Linear solvers</a:t>
            </a:r>
            <a:r>
              <a:rPr lang="ru-RU" dirty="0"/>
              <a:t>.</a:t>
            </a:r>
          </a:p>
          <a:p>
            <a:pPr lvl="1"/>
            <a:r>
              <a:rPr lang="en-US" dirty="0"/>
              <a:t>Detailed documentations</a:t>
            </a:r>
            <a:r>
              <a:rPr lang="ru-RU" dirty="0"/>
              <a:t>.</a:t>
            </a:r>
          </a:p>
          <a:p>
            <a:pPr lvl="1"/>
            <a:r>
              <a:rPr lang="en-US" dirty="0"/>
              <a:t>FV-book with</a:t>
            </a:r>
            <a:r>
              <a:rPr lang="ru-RU" dirty="0"/>
              <a:t> </a:t>
            </a:r>
            <a:r>
              <a:rPr lang="en-US" dirty="0"/>
              <a:t>Springer.</a:t>
            </a:r>
            <a:endParaRPr lang="ru-RU" dirty="0"/>
          </a:p>
        </p:txBody>
      </p:sp>
      <p:pic>
        <p:nvPicPr>
          <p:cNvPr id="5" name="Picture 15" descr="01022">
            <a:extLst>
              <a:ext uri="{FF2B5EF4-FFF2-40B4-BE49-F238E27FC236}">
                <a16:creationId xmlns:a16="http://schemas.microsoft.com/office/drawing/2014/main" id="{3528F01C-195D-F44F-BA9A-49C4C4709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807" y="3800475"/>
            <a:ext cx="2592387"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a:extLst>
              <a:ext uri="{FF2B5EF4-FFF2-40B4-BE49-F238E27FC236}">
                <a16:creationId xmlns:a16="http://schemas.microsoft.com/office/drawing/2014/main" id="{544C810B-9943-7D4E-B9A9-9E65A2CF6865}"/>
              </a:ext>
            </a:extLst>
          </p:cNvPr>
          <p:cNvSpPr>
            <a:spLocks noGrp="1"/>
          </p:cNvSpPr>
          <p:nvPr>
            <p:ph type="dt" sz="half" idx="10"/>
          </p:nvPr>
        </p:nvSpPr>
        <p:spPr/>
        <p:txBody>
          <a:bodyPr/>
          <a:lstStyle/>
          <a:p>
            <a:r>
              <a:rPr lang="ru-RU"/>
              <a:t>12th June 2018</a:t>
            </a:r>
            <a:endParaRPr lang="ru-RU" dirty="0"/>
          </a:p>
        </p:txBody>
      </p:sp>
      <p:sp>
        <p:nvSpPr>
          <p:cNvPr id="7" name="Footer Placeholder 6">
            <a:extLst>
              <a:ext uri="{FF2B5EF4-FFF2-40B4-BE49-F238E27FC236}">
                <a16:creationId xmlns:a16="http://schemas.microsoft.com/office/drawing/2014/main" id="{5E3F09F5-AB1E-E146-97BE-62BD2FB77219}"/>
              </a:ext>
            </a:extLst>
          </p:cNvPr>
          <p:cNvSpPr>
            <a:spLocks noGrp="1"/>
          </p:cNvSpPr>
          <p:nvPr>
            <p:ph type="ftr" sz="quarter" idx="11"/>
          </p:nvPr>
        </p:nvSpPr>
        <p:spPr/>
        <p:txBody>
          <a:bodyPr/>
          <a:lstStyle/>
          <a:p>
            <a:r>
              <a:rPr lang="en-US"/>
              <a:t>ECCM-ECFD18</a:t>
            </a:r>
            <a:endParaRPr lang="ru-RU" dirty="0"/>
          </a:p>
        </p:txBody>
      </p:sp>
      <p:sp>
        <p:nvSpPr>
          <p:cNvPr id="8" name="Slide Number Placeholder 7">
            <a:extLst>
              <a:ext uri="{FF2B5EF4-FFF2-40B4-BE49-F238E27FC236}">
                <a16:creationId xmlns:a16="http://schemas.microsoft.com/office/drawing/2014/main" id="{E28244B6-A66B-174E-88EA-CB2622DF3909}"/>
              </a:ext>
            </a:extLst>
          </p:cNvPr>
          <p:cNvSpPr>
            <a:spLocks noGrp="1"/>
          </p:cNvSpPr>
          <p:nvPr>
            <p:ph type="sldNum" sz="quarter" idx="12"/>
          </p:nvPr>
        </p:nvSpPr>
        <p:spPr/>
        <p:txBody>
          <a:bodyPr/>
          <a:lstStyle/>
          <a:p>
            <a:fld id="{46F21316-FEC6-F24D-BA95-63BCA72FB409}" type="slidenum">
              <a:rPr lang="ru-RU" smtClean="0"/>
              <a:pPr/>
              <a:t>9</a:t>
            </a:fld>
            <a:endParaRPr lang="ru-RU"/>
          </a:p>
        </p:txBody>
      </p:sp>
    </p:spTree>
    <p:extLst>
      <p:ext uri="{BB962C8B-B14F-4D97-AF65-F5344CB8AC3E}">
        <p14:creationId xmlns:p14="http://schemas.microsoft.com/office/powerpoint/2010/main" val="2082186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2159</TotalTime>
  <Words>3235</Words>
  <Application>Microsoft Macintosh PowerPoint</Application>
  <PresentationFormat>Widescreen</PresentationFormat>
  <Paragraphs>446</Paragraphs>
  <Slides>34</Slides>
  <Notes>20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Cambria Math</vt:lpstr>
      <vt:lpstr>Times New Roman</vt:lpstr>
      <vt:lpstr>Office Theme</vt:lpstr>
      <vt:lpstr>INMOST – a software platform for distributed mathematical modelling</vt:lpstr>
      <vt:lpstr>INMOST</vt:lpstr>
      <vt:lpstr>What is INMOST?</vt:lpstr>
      <vt:lpstr>INMOST: Grids</vt:lpstr>
      <vt:lpstr>INMOST: Dynamic grids</vt:lpstr>
      <vt:lpstr>INMOST: Auto-differentiation</vt:lpstr>
      <vt:lpstr>INMOST: Solvers</vt:lpstr>
      <vt:lpstr>INMOST: Multiphysics</vt:lpstr>
      <vt:lpstr>INMOST: Users and development</vt:lpstr>
      <vt:lpstr>PowerPoint Presentation</vt:lpstr>
      <vt:lpstr>PowerPoint Presentation</vt:lpstr>
      <vt:lpstr>INMOST: Today</vt:lpstr>
      <vt:lpstr>Models</vt:lpstr>
      <vt:lpstr>Models: Black-oil</vt:lpstr>
      <vt:lpstr>Models: Linear elasticity</vt:lpstr>
      <vt:lpstr>Models: Incompressible fluid</vt:lpstr>
      <vt:lpstr>Models: Blood coagulation</vt:lpstr>
      <vt:lpstr>Models: Nuclear Waste Disposal (GeRa)</vt:lpstr>
      <vt:lpstr>Finite-volume methods</vt:lpstr>
      <vt:lpstr>Simple single phase diffusion problem</vt:lpstr>
      <vt:lpstr>Simple single phase diffusion problem</vt:lpstr>
      <vt:lpstr>Simple single phase diffusion problem</vt:lpstr>
      <vt:lpstr>Transition to nonlinearity</vt:lpstr>
      <vt:lpstr>Diffusion Problem</vt:lpstr>
      <vt:lpstr>Diffusion Problem</vt:lpstr>
      <vt:lpstr>Diffusion Problem</vt:lpstr>
      <vt:lpstr>Nonlinear convex combination</vt:lpstr>
      <vt:lpstr>Overview</vt:lpstr>
      <vt:lpstr>Linear Elasticity Problem</vt:lpstr>
      <vt:lpstr>Linear Elasticity Problem</vt:lpstr>
      <vt:lpstr>Linear Elasticity Problem</vt:lpstr>
      <vt:lpstr>Incompressible Navier-Stokes</vt:lpstr>
      <vt:lpstr>Incompressible Navier-Stokes</vt:lpstr>
      <vt:lpstr>Thank you for Attention!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Kirill Terekhov</dc:creator>
  <cp:lastModifiedBy>Kirill Terekhov</cp:lastModifiedBy>
  <cp:revision>133</cp:revision>
  <dcterms:created xsi:type="dcterms:W3CDTF">2018-04-26T09:53:52Z</dcterms:created>
  <dcterms:modified xsi:type="dcterms:W3CDTF">2018-06-10T17:15:26Z</dcterms:modified>
</cp:coreProperties>
</file>